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9" r:id="rId1"/>
  </p:sldMasterIdLst>
  <p:sldIdLst>
    <p:sldId id="256" r:id="rId2"/>
    <p:sldId id="300" r:id="rId3"/>
    <p:sldId id="257" r:id="rId4"/>
    <p:sldId id="297" r:id="rId5"/>
    <p:sldId id="291" r:id="rId6"/>
    <p:sldId id="292" r:id="rId7"/>
    <p:sldId id="293" r:id="rId8"/>
    <p:sldId id="282" r:id="rId9"/>
    <p:sldId id="295" r:id="rId10"/>
    <p:sldId id="277" r:id="rId11"/>
    <p:sldId id="284" r:id="rId12"/>
    <p:sldId id="285" r:id="rId13"/>
    <p:sldId id="264" r:id="rId14"/>
    <p:sldId id="299" r:id="rId15"/>
    <p:sldId id="260" r:id="rId16"/>
    <p:sldId id="286" r:id="rId17"/>
    <p:sldId id="265" r:id="rId18"/>
    <p:sldId id="262" r:id="rId19"/>
    <p:sldId id="279" r:id="rId20"/>
    <p:sldId id="263" r:id="rId21"/>
    <p:sldId id="280" r:id="rId22"/>
    <p:sldId id="296" r:id="rId23"/>
    <p:sldId id="298" r:id="rId24"/>
    <p:sldId id="26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E24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5"/>
    <p:restoredTop sz="94694"/>
  </p:normalViewPr>
  <p:slideViewPr>
    <p:cSldViewPr snapToGrid="0">
      <p:cViewPr varScale="1">
        <p:scale>
          <a:sx n="60" d="100"/>
          <a:sy n="60" d="100"/>
        </p:scale>
        <p:origin x="1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F55C22-7BEB-2645-BB7B-2847148DDE2B}" type="doc">
      <dgm:prSet loTypeId="urn:microsoft.com/office/officeart/2005/8/layout/v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C8CDA7-FD36-BE4B-A7B3-54C8AA7DF3D8}">
      <dgm:prSet phldrT="[Text]" custT="1"/>
      <dgm:spPr/>
      <dgm:t>
        <a:bodyPr/>
        <a:lstStyle/>
        <a:p>
          <a:r>
            <a:rPr lang="en-US" sz="1600" dirty="0"/>
            <a:t>Department offers employment to a prospective employee and notifies Human resources of need for Immigration Atty assistance</a:t>
          </a:r>
        </a:p>
      </dgm:t>
    </dgm:pt>
    <dgm:pt modelId="{23F59231-4A0A-7147-8255-8C9E79222F24}" type="parTrans" cxnId="{FA9DD57D-926D-AF4B-AD53-6FCC4F49FEA5}">
      <dgm:prSet/>
      <dgm:spPr/>
      <dgm:t>
        <a:bodyPr/>
        <a:lstStyle/>
        <a:p>
          <a:endParaRPr lang="en-US"/>
        </a:p>
      </dgm:t>
    </dgm:pt>
    <dgm:pt modelId="{6E9860CB-A18E-DC42-BA97-76929CA900B3}" type="sibTrans" cxnId="{FA9DD57D-926D-AF4B-AD53-6FCC4F49FEA5}">
      <dgm:prSet/>
      <dgm:spPr/>
      <dgm:t>
        <a:bodyPr/>
        <a:lstStyle/>
        <a:p>
          <a:endParaRPr lang="en-US"/>
        </a:p>
      </dgm:t>
    </dgm:pt>
    <dgm:pt modelId="{422F6D10-8F9B-E947-8B5F-9356F45BCFA2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/>
            <a:t>Immigration Atty conducts a </a:t>
          </a:r>
          <a:r>
            <a:rPr lang="en-US" sz="1600" b="1" dirty="0">
              <a:solidFill>
                <a:srgbClr val="FFFF00"/>
              </a:solidFill>
            </a:rPr>
            <a:t>WAGE ANALYSIS </a:t>
          </a:r>
          <a:r>
            <a:rPr lang="en-US" sz="1600" b="0" dirty="0">
              <a:solidFill>
                <a:schemeClr val="bg1"/>
              </a:solidFill>
            </a:rPr>
            <a:t>to identify the  </a:t>
          </a:r>
          <a:r>
            <a:rPr lang="en-US" sz="1600" b="1" dirty="0">
              <a:solidFill>
                <a:srgbClr val="FFFF00"/>
              </a:solidFill>
            </a:rPr>
            <a:t>REQUIRED WAGE </a:t>
          </a:r>
          <a:r>
            <a:rPr lang="en-US" sz="1600" b="0" dirty="0">
              <a:solidFill>
                <a:schemeClr val="bg1"/>
              </a:solidFill>
            </a:rPr>
            <a:t>for the position and prepares other petition materials for submission to USCIS</a:t>
          </a:r>
        </a:p>
      </dgm:t>
    </dgm:pt>
    <dgm:pt modelId="{8C464084-60DB-8C40-978F-096A9275D86C}" type="parTrans" cxnId="{7BA3E096-D864-3B42-B2DB-331CBD187F38}">
      <dgm:prSet/>
      <dgm:spPr/>
      <dgm:t>
        <a:bodyPr/>
        <a:lstStyle/>
        <a:p>
          <a:endParaRPr lang="en-US"/>
        </a:p>
      </dgm:t>
    </dgm:pt>
    <dgm:pt modelId="{1FF23408-026E-2242-BA63-E913E190F85C}" type="sibTrans" cxnId="{7BA3E096-D864-3B42-B2DB-331CBD187F38}">
      <dgm:prSet/>
      <dgm:spPr/>
      <dgm:t>
        <a:bodyPr/>
        <a:lstStyle/>
        <a:p>
          <a:endParaRPr lang="en-US"/>
        </a:p>
      </dgm:t>
    </dgm:pt>
    <dgm:pt modelId="{B4D1879E-51A1-1341-B092-5344BDD05D38}">
      <dgm:prSet phldrT="[Text]" custT="1"/>
      <dgm:spPr/>
      <dgm:t>
        <a:bodyPr/>
        <a:lstStyle/>
        <a:p>
          <a:r>
            <a:rPr lang="en-US" sz="1600" dirty="0"/>
            <a:t>Once approved by USCIS, employee obtains H-1B visa from US consulate and enters US in H-1B status</a:t>
          </a:r>
        </a:p>
      </dgm:t>
    </dgm:pt>
    <dgm:pt modelId="{5A3C432F-9739-4D4F-AF15-2ACD4EF46561}" type="parTrans" cxnId="{D9EDB283-B20B-9B40-A6D1-F52C61CB2BD7}">
      <dgm:prSet/>
      <dgm:spPr/>
      <dgm:t>
        <a:bodyPr/>
        <a:lstStyle/>
        <a:p>
          <a:endParaRPr lang="en-US"/>
        </a:p>
      </dgm:t>
    </dgm:pt>
    <dgm:pt modelId="{68D37D84-AB80-2344-B474-6DC76A1E6525}" type="sibTrans" cxnId="{D9EDB283-B20B-9B40-A6D1-F52C61CB2BD7}">
      <dgm:prSet/>
      <dgm:spPr/>
      <dgm:t>
        <a:bodyPr/>
        <a:lstStyle/>
        <a:p>
          <a:endParaRPr lang="en-US"/>
        </a:p>
      </dgm:t>
    </dgm:pt>
    <dgm:pt modelId="{25070127-C0BE-6E4D-8131-BF1687C4CCD4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1600" dirty="0"/>
            <a:t>Centenary provides the approved job opportunity, </a:t>
          </a:r>
          <a:r>
            <a:rPr lang="en-US" sz="1600" b="1" dirty="0">
              <a:solidFill>
                <a:srgbClr val="FFFF00"/>
              </a:solidFill>
            </a:rPr>
            <a:t>and pays required wages</a:t>
          </a:r>
          <a:r>
            <a:rPr lang="en-US" sz="1600" dirty="0"/>
            <a:t>, to the H-1B employee</a:t>
          </a:r>
        </a:p>
      </dgm:t>
    </dgm:pt>
    <dgm:pt modelId="{ED255A13-8A9B-7844-A5D6-3B99C8E7E4D6}" type="parTrans" cxnId="{546DC370-39B7-9244-B8E2-7B0EF8DB210A}">
      <dgm:prSet/>
      <dgm:spPr/>
      <dgm:t>
        <a:bodyPr/>
        <a:lstStyle/>
        <a:p>
          <a:endParaRPr lang="en-US"/>
        </a:p>
      </dgm:t>
    </dgm:pt>
    <dgm:pt modelId="{93F9ABB4-490D-5148-85B4-9637541F51DF}" type="sibTrans" cxnId="{546DC370-39B7-9244-B8E2-7B0EF8DB210A}">
      <dgm:prSet/>
      <dgm:spPr/>
      <dgm:t>
        <a:bodyPr/>
        <a:lstStyle/>
        <a:p>
          <a:endParaRPr lang="en-US"/>
        </a:p>
      </dgm:t>
    </dgm:pt>
    <dgm:pt modelId="{03738D8A-7E58-FB4C-A85F-1800308520F3}" type="pres">
      <dgm:prSet presAssocID="{91F55C22-7BEB-2645-BB7B-2847148DDE2B}" presName="outerComposite" presStyleCnt="0">
        <dgm:presLayoutVars>
          <dgm:chMax val="5"/>
          <dgm:dir/>
          <dgm:resizeHandles val="exact"/>
        </dgm:presLayoutVars>
      </dgm:prSet>
      <dgm:spPr/>
    </dgm:pt>
    <dgm:pt modelId="{8F3079F8-B90A-6645-A617-E91959C705B2}" type="pres">
      <dgm:prSet presAssocID="{91F55C22-7BEB-2645-BB7B-2847148DDE2B}" presName="dummyMaxCanvas" presStyleCnt="0">
        <dgm:presLayoutVars/>
      </dgm:prSet>
      <dgm:spPr/>
    </dgm:pt>
    <dgm:pt modelId="{A4BF68EC-89FE-FE44-A19F-EAB9F7BBE9B4}" type="pres">
      <dgm:prSet presAssocID="{91F55C22-7BEB-2645-BB7B-2847148DDE2B}" presName="FourNodes_1" presStyleLbl="node1" presStyleIdx="0" presStyleCnt="4">
        <dgm:presLayoutVars>
          <dgm:bulletEnabled val="1"/>
        </dgm:presLayoutVars>
      </dgm:prSet>
      <dgm:spPr/>
    </dgm:pt>
    <dgm:pt modelId="{97A985D3-CE0E-184D-9366-E69CD11D26A0}" type="pres">
      <dgm:prSet presAssocID="{91F55C22-7BEB-2645-BB7B-2847148DDE2B}" presName="FourNodes_2" presStyleLbl="node1" presStyleIdx="1" presStyleCnt="4">
        <dgm:presLayoutVars>
          <dgm:bulletEnabled val="1"/>
        </dgm:presLayoutVars>
      </dgm:prSet>
      <dgm:spPr/>
    </dgm:pt>
    <dgm:pt modelId="{CCB90D49-6C94-D845-85BA-4090C997CF87}" type="pres">
      <dgm:prSet presAssocID="{91F55C22-7BEB-2645-BB7B-2847148DDE2B}" presName="FourNodes_3" presStyleLbl="node1" presStyleIdx="2" presStyleCnt="4">
        <dgm:presLayoutVars>
          <dgm:bulletEnabled val="1"/>
        </dgm:presLayoutVars>
      </dgm:prSet>
      <dgm:spPr/>
    </dgm:pt>
    <dgm:pt modelId="{21066349-C13A-EF4A-AA08-0174CBB54CE7}" type="pres">
      <dgm:prSet presAssocID="{91F55C22-7BEB-2645-BB7B-2847148DDE2B}" presName="FourNodes_4" presStyleLbl="node1" presStyleIdx="3" presStyleCnt="4">
        <dgm:presLayoutVars>
          <dgm:bulletEnabled val="1"/>
        </dgm:presLayoutVars>
      </dgm:prSet>
      <dgm:spPr/>
    </dgm:pt>
    <dgm:pt modelId="{C9F9DC7E-7F0B-FC41-8C71-8921EA42642F}" type="pres">
      <dgm:prSet presAssocID="{91F55C22-7BEB-2645-BB7B-2847148DDE2B}" presName="FourConn_1-2" presStyleLbl="fgAccFollowNode1" presStyleIdx="0" presStyleCnt="3">
        <dgm:presLayoutVars>
          <dgm:bulletEnabled val="1"/>
        </dgm:presLayoutVars>
      </dgm:prSet>
      <dgm:spPr/>
    </dgm:pt>
    <dgm:pt modelId="{A6EA2603-01A2-A749-927E-ECBD0DBA41E0}" type="pres">
      <dgm:prSet presAssocID="{91F55C22-7BEB-2645-BB7B-2847148DDE2B}" presName="FourConn_2-3" presStyleLbl="fgAccFollowNode1" presStyleIdx="1" presStyleCnt="3">
        <dgm:presLayoutVars>
          <dgm:bulletEnabled val="1"/>
        </dgm:presLayoutVars>
      </dgm:prSet>
      <dgm:spPr/>
    </dgm:pt>
    <dgm:pt modelId="{F16BCF07-7669-BD49-8339-629EA3165579}" type="pres">
      <dgm:prSet presAssocID="{91F55C22-7BEB-2645-BB7B-2847148DDE2B}" presName="FourConn_3-4" presStyleLbl="fgAccFollowNode1" presStyleIdx="2" presStyleCnt="3">
        <dgm:presLayoutVars>
          <dgm:bulletEnabled val="1"/>
        </dgm:presLayoutVars>
      </dgm:prSet>
      <dgm:spPr/>
    </dgm:pt>
    <dgm:pt modelId="{60D72F36-5603-7944-A828-72E565A7F392}" type="pres">
      <dgm:prSet presAssocID="{91F55C22-7BEB-2645-BB7B-2847148DDE2B}" presName="FourNodes_1_text" presStyleLbl="node1" presStyleIdx="3" presStyleCnt="4">
        <dgm:presLayoutVars>
          <dgm:bulletEnabled val="1"/>
        </dgm:presLayoutVars>
      </dgm:prSet>
      <dgm:spPr/>
    </dgm:pt>
    <dgm:pt modelId="{9124B6FD-D808-D440-A179-1D409869E018}" type="pres">
      <dgm:prSet presAssocID="{91F55C22-7BEB-2645-BB7B-2847148DDE2B}" presName="FourNodes_2_text" presStyleLbl="node1" presStyleIdx="3" presStyleCnt="4">
        <dgm:presLayoutVars>
          <dgm:bulletEnabled val="1"/>
        </dgm:presLayoutVars>
      </dgm:prSet>
      <dgm:spPr/>
    </dgm:pt>
    <dgm:pt modelId="{90200CA6-4CA2-4F4F-A718-F983B934C939}" type="pres">
      <dgm:prSet presAssocID="{91F55C22-7BEB-2645-BB7B-2847148DDE2B}" presName="FourNodes_3_text" presStyleLbl="node1" presStyleIdx="3" presStyleCnt="4">
        <dgm:presLayoutVars>
          <dgm:bulletEnabled val="1"/>
        </dgm:presLayoutVars>
      </dgm:prSet>
      <dgm:spPr/>
    </dgm:pt>
    <dgm:pt modelId="{95B34540-EEB0-B149-8E92-1FEA8429181E}" type="pres">
      <dgm:prSet presAssocID="{91F55C22-7BEB-2645-BB7B-2847148DDE2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EF89021-A670-734E-858A-D7A9ECA5389D}" type="presOf" srcId="{25070127-C0BE-6E4D-8131-BF1687C4CCD4}" destId="{21066349-C13A-EF4A-AA08-0174CBB54CE7}" srcOrd="0" destOrd="0" presId="urn:microsoft.com/office/officeart/2005/8/layout/vProcess5"/>
    <dgm:cxn modelId="{E6349B27-4093-034D-9335-A29A31935359}" type="presOf" srcId="{1FF23408-026E-2242-BA63-E913E190F85C}" destId="{A6EA2603-01A2-A749-927E-ECBD0DBA41E0}" srcOrd="0" destOrd="0" presId="urn:microsoft.com/office/officeart/2005/8/layout/vProcess5"/>
    <dgm:cxn modelId="{B39EAF60-8EDF-F847-BD3C-0C146A8E29E2}" type="presOf" srcId="{422F6D10-8F9B-E947-8B5F-9356F45BCFA2}" destId="{97A985D3-CE0E-184D-9366-E69CD11D26A0}" srcOrd="0" destOrd="0" presId="urn:microsoft.com/office/officeart/2005/8/layout/vProcess5"/>
    <dgm:cxn modelId="{F4CA9B43-C91D-5748-B738-D790FAAE0B6C}" type="presOf" srcId="{25070127-C0BE-6E4D-8131-BF1687C4CCD4}" destId="{95B34540-EEB0-B149-8E92-1FEA8429181E}" srcOrd="1" destOrd="0" presId="urn:microsoft.com/office/officeart/2005/8/layout/vProcess5"/>
    <dgm:cxn modelId="{9AE67E44-83DD-0045-B297-B3BA8933E3D2}" type="presOf" srcId="{B4D1879E-51A1-1341-B092-5344BDD05D38}" destId="{CCB90D49-6C94-D845-85BA-4090C997CF87}" srcOrd="0" destOrd="0" presId="urn:microsoft.com/office/officeart/2005/8/layout/vProcess5"/>
    <dgm:cxn modelId="{2A15804E-180E-414A-A044-668E77BAC06C}" type="presOf" srcId="{422F6D10-8F9B-E947-8B5F-9356F45BCFA2}" destId="{9124B6FD-D808-D440-A179-1D409869E018}" srcOrd="1" destOrd="0" presId="urn:microsoft.com/office/officeart/2005/8/layout/vProcess5"/>
    <dgm:cxn modelId="{546DC370-39B7-9244-B8E2-7B0EF8DB210A}" srcId="{91F55C22-7BEB-2645-BB7B-2847148DDE2B}" destId="{25070127-C0BE-6E4D-8131-BF1687C4CCD4}" srcOrd="3" destOrd="0" parTransId="{ED255A13-8A9B-7844-A5D6-3B99C8E7E4D6}" sibTransId="{93F9ABB4-490D-5148-85B4-9637541F51DF}"/>
    <dgm:cxn modelId="{FA9DD57D-926D-AF4B-AD53-6FCC4F49FEA5}" srcId="{91F55C22-7BEB-2645-BB7B-2847148DDE2B}" destId="{D4C8CDA7-FD36-BE4B-A7B3-54C8AA7DF3D8}" srcOrd="0" destOrd="0" parTransId="{23F59231-4A0A-7147-8255-8C9E79222F24}" sibTransId="{6E9860CB-A18E-DC42-BA97-76929CA900B3}"/>
    <dgm:cxn modelId="{D9EDB283-B20B-9B40-A6D1-F52C61CB2BD7}" srcId="{91F55C22-7BEB-2645-BB7B-2847148DDE2B}" destId="{B4D1879E-51A1-1341-B092-5344BDD05D38}" srcOrd="2" destOrd="0" parTransId="{5A3C432F-9739-4D4F-AF15-2ACD4EF46561}" sibTransId="{68D37D84-AB80-2344-B474-6DC76A1E6525}"/>
    <dgm:cxn modelId="{DE32598C-17A4-0F45-8E61-3180FF77CBC1}" type="presOf" srcId="{B4D1879E-51A1-1341-B092-5344BDD05D38}" destId="{90200CA6-4CA2-4F4F-A718-F983B934C939}" srcOrd="1" destOrd="0" presId="urn:microsoft.com/office/officeart/2005/8/layout/vProcess5"/>
    <dgm:cxn modelId="{94C89092-CAC7-6443-AF33-DD7720F70F52}" type="presOf" srcId="{91F55C22-7BEB-2645-BB7B-2847148DDE2B}" destId="{03738D8A-7E58-FB4C-A85F-1800308520F3}" srcOrd="0" destOrd="0" presId="urn:microsoft.com/office/officeart/2005/8/layout/vProcess5"/>
    <dgm:cxn modelId="{A19B9F93-1370-E146-BF3A-2C3E8216860D}" type="presOf" srcId="{6E9860CB-A18E-DC42-BA97-76929CA900B3}" destId="{C9F9DC7E-7F0B-FC41-8C71-8921EA42642F}" srcOrd="0" destOrd="0" presId="urn:microsoft.com/office/officeart/2005/8/layout/vProcess5"/>
    <dgm:cxn modelId="{7BA3E096-D864-3B42-B2DB-331CBD187F38}" srcId="{91F55C22-7BEB-2645-BB7B-2847148DDE2B}" destId="{422F6D10-8F9B-E947-8B5F-9356F45BCFA2}" srcOrd="1" destOrd="0" parTransId="{8C464084-60DB-8C40-978F-096A9275D86C}" sibTransId="{1FF23408-026E-2242-BA63-E913E190F85C}"/>
    <dgm:cxn modelId="{6C5CB7BC-27A4-8B44-9BE4-DBE0F7FA2BE8}" type="presOf" srcId="{68D37D84-AB80-2344-B474-6DC76A1E6525}" destId="{F16BCF07-7669-BD49-8339-629EA3165579}" srcOrd="0" destOrd="0" presId="urn:microsoft.com/office/officeart/2005/8/layout/vProcess5"/>
    <dgm:cxn modelId="{65FAE0BE-CAF2-D541-93A8-B22B40B5FEBA}" type="presOf" srcId="{D4C8CDA7-FD36-BE4B-A7B3-54C8AA7DF3D8}" destId="{A4BF68EC-89FE-FE44-A19F-EAB9F7BBE9B4}" srcOrd="0" destOrd="0" presId="urn:microsoft.com/office/officeart/2005/8/layout/vProcess5"/>
    <dgm:cxn modelId="{95DF36E7-34C7-744C-A92F-D1237CE52E03}" type="presOf" srcId="{D4C8CDA7-FD36-BE4B-A7B3-54C8AA7DF3D8}" destId="{60D72F36-5603-7944-A828-72E565A7F392}" srcOrd="1" destOrd="0" presId="urn:microsoft.com/office/officeart/2005/8/layout/vProcess5"/>
    <dgm:cxn modelId="{F9A8D560-5BD7-5849-AC6E-8B089E3DAFEB}" type="presParOf" srcId="{03738D8A-7E58-FB4C-A85F-1800308520F3}" destId="{8F3079F8-B90A-6645-A617-E91959C705B2}" srcOrd="0" destOrd="0" presId="urn:microsoft.com/office/officeart/2005/8/layout/vProcess5"/>
    <dgm:cxn modelId="{483DA9A7-41C4-774A-A98A-D492ED2CF634}" type="presParOf" srcId="{03738D8A-7E58-FB4C-A85F-1800308520F3}" destId="{A4BF68EC-89FE-FE44-A19F-EAB9F7BBE9B4}" srcOrd="1" destOrd="0" presId="urn:microsoft.com/office/officeart/2005/8/layout/vProcess5"/>
    <dgm:cxn modelId="{7DD2BFB1-D363-614E-A370-B7F9E8373812}" type="presParOf" srcId="{03738D8A-7E58-FB4C-A85F-1800308520F3}" destId="{97A985D3-CE0E-184D-9366-E69CD11D26A0}" srcOrd="2" destOrd="0" presId="urn:microsoft.com/office/officeart/2005/8/layout/vProcess5"/>
    <dgm:cxn modelId="{30376C91-BDFB-0E48-B49E-30938594D16E}" type="presParOf" srcId="{03738D8A-7E58-FB4C-A85F-1800308520F3}" destId="{CCB90D49-6C94-D845-85BA-4090C997CF87}" srcOrd="3" destOrd="0" presId="urn:microsoft.com/office/officeart/2005/8/layout/vProcess5"/>
    <dgm:cxn modelId="{BB17D346-C8CD-2E49-A9AD-8099E99B88D5}" type="presParOf" srcId="{03738D8A-7E58-FB4C-A85F-1800308520F3}" destId="{21066349-C13A-EF4A-AA08-0174CBB54CE7}" srcOrd="4" destOrd="0" presId="urn:microsoft.com/office/officeart/2005/8/layout/vProcess5"/>
    <dgm:cxn modelId="{B83485C3-1053-E043-85F9-A8A475C1183F}" type="presParOf" srcId="{03738D8A-7E58-FB4C-A85F-1800308520F3}" destId="{C9F9DC7E-7F0B-FC41-8C71-8921EA42642F}" srcOrd="5" destOrd="0" presId="urn:microsoft.com/office/officeart/2005/8/layout/vProcess5"/>
    <dgm:cxn modelId="{A58921B6-5D35-A64C-9F2D-29D22DC774D7}" type="presParOf" srcId="{03738D8A-7E58-FB4C-A85F-1800308520F3}" destId="{A6EA2603-01A2-A749-927E-ECBD0DBA41E0}" srcOrd="6" destOrd="0" presId="urn:microsoft.com/office/officeart/2005/8/layout/vProcess5"/>
    <dgm:cxn modelId="{4D97BD59-B21D-F64D-B0CD-2374FF337EA2}" type="presParOf" srcId="{03738D8A-7E58-FB4C-A85F-1800308520F3}" destId="{F16BCF07-7669-BD49-8339-629EA3165579}" srcOrd="7" destOrd="0" presId="urn:microsoft.com/office/officeart/2005/8/layout/vProcess5"/>
    <dgm:cxn modelId="{AED91CAE-DAA1-D442-887E-6A726D9DFCCE}" type="presParOf" srcId="{03738D8A-7E58-FB4C-A85F-1800308520F3}" destId="{60D72F36-5603-7944-A828-72E565A7F392}" srcOrd="8" destOrd="0" presId="urn:microsoft.com/office/officeart/2005/8/layout/vProcess5"/>
    <dgm:cxn modelId="{30A1B278-64E0-4E45-A448-D149A973A633}" type="presParOf" srcId="{03738D8A-7E58-FB4C-A85F-1800308520F3}" destId="{9124B6FD-D808-D440-A179-1D409869E018}" srcOrd="9" destOrd="0" presId="urn:microsoft.com/office/officeart/2005/8/layout/vProcess5"/>
    <dgm:cxn modelId="{344DC444-B7C7-B748-B9B7-4AF6955E2C41}" type="presParOf" srcId="{03738D8A-7E58-FB4C-A85F-1800308520F3}" destId="{90200CA6-4CA2-4F4F-A718-F983B934C939}" srcOrd="10" destOrd="0" presId="urn:microsoft.com/office/officeart/2005/8/layout/vProcess5"/>
    <dgm:cxn modelId="{79A8FB72-E8E8-EB4A-A59D-A2E28E028031}" type="presParOf" srcId="{03738D8A-7E58-FB4C-A85F-1800308520F3}" destId="{95B34540-EEB0-B149-8E92-1FEA8429181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F68EC-89FE-FE44-A19F-EAB9F7BBE9B4}">
      <dsp:nvSpPr>
        <dsp:cNvPr id="0" name=""/>
        <dsp:cNvSpPr/>
      </dsp:nvSpPr>
      <dsp:spPr>
        <a:xfrm>
          <a:off x="0" y="0"/>
          <a:ext cx="5460932" cy="1361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Department offers employment to a prospective employee and notifies Human resources of need for Immigration Atty assistance</a:t>
          </a:r>
        </a:p>
      </dsp:txBody>
      <dsp:txXfrm>
        <a:off x="39874" y="39874"/>
        <a:ext cx="3876845" cy="1281644"/>
      </dsp:txXfrm>
    </dsp:sp>
    <dsp:sp modelId="{97A985D3-CE0E-184D-9366-E69CD11D26A0}">
      <dsp:nvSpPr>
        <dsp:cNvPr id="0" name=""/>
        <dsp:cNvSpPr/>
      </dsp:nvSpPr>
      <dsp:spPr>
        <a:xfrm>
          <a:off x="457353" y="1608918"/>
          <a:ext cx="5460932" cy="1361392"/>
        </a:xfrm>
        <a:prstGeom prst="roundRect">
          <a:avLst>
            <a:gd name="adj" fmla="val 10000"/>
          </a:avLst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Immigration Atty conducts a </a:t>
          </a:r>
          <a:r>
            <a:rPr lang="en-US" sz="1600" b="1" kern="1200" dirty="0">
              <a:solidFill>
                <a:srgbClr val="FFFF00"/>
              </a:solidFill>
            </a:rPr>
            <a:t>WAGE ANALYSIS </a:t>
          </a:r>
          <a:r>
            <a:rPr lang="en-US" sz="1600" b="0" kern="1200" dirty="0">
              <a:solidFill>
                <a:schemeClr val="bg1"/>
              </a:solidFill>
            </a:rPr>
            <a:t>to identify the  </a:t>
          </a:r>
          <a:r>
            <a:rPr lang="en-US" sz="1600" b="1" kern="1200" dirty="0">
              <a:solidFill>
                <a:srgbClr val="FFFF00"/>
              </a:solidFill>
            </a:rPr>
            <a:t>REQUIRED WAGE </a:t>
          </a:r>
          <a:r>
            <a:rPr lang="en-US" sz="1600" b="0" kern="1200" dirty="0">
              <a:solidFill>
                <a:schemeClr val="bg1"/>
              </a:solidFill>
            </a:rPr>
            <a:t>for the position and prepares other petition materials for submission to USCIS</a:t>
          </a:r>
        </a:p>
      </dsp:txBody>
      <dsp:txXfrm>
        <a:off x="497227" y="1648792"/>
        <a:ext cx="4038926" cy="1281644"/>
      </dsp:txXfrm>
    </dsp:sp>
    <dsp:sp modelId="{CCB90D49-6C94-D845-85BA-4090C997CF87}">
      <dsp:nvSpPr>
        <dsp:cNvPr id="0" name=""/>
        <dsp:cNvSpPr/>
      </dsp:nvSpPr>
      <dsp:spPr>
        <a:xfrm>
          <a:off x="907880" y="3217837"/>
          <a:ext cx="5460932" cy="13613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Once approved by USCIS, employee obtains H-1B visa from US consulate and enters US in H-1B status</a:t>
          </a:r>
        </a:p>
      </dsp:txBody>
      <dsp:txXfrm>
        <a:off x="947754" y="3257711"/>
        <a:ext cx="4045752" cy="1281644"/>
      </dsp:txXfrm>
    </dsp:sp>
    <dsp:sp modelId="{21066349-C13A-EF4A-AA08-0174CBB54CE7}">
      <dsp:nvSpPr>
        <dsp:cNvPr id="0" name=""/>
        <dsp:cNvSpPr/>
      </dsp:nvSpPr>
      <dsp:spPr>
        <a:xfrm>
          <a:off x="1365233" y="4826756"/>
          <a:ext cx="5460932" cy="1361392"/>
        </a:xfrm>
        <a:prstGeom prst="roundRect">
          <a:avLst>
            <a:gd name="adj" fmla="val 10000"/>
          </a:avLst>
        </a:prstGeom>
        <a:solidFill>
          <a:srgbClr val="00B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Centenary provides the approved job opportunity, </a:t>
          </a:r>
          <a:r>
            <a:rPr lang="en-US" sz="1600" b="1" kern="1200" dirty="0">
              <a:solidFill>
                <a:srgbClr val="FFFF00"/>
              </a:solidFill>
            </a:rPr>
            <a:t>and pays required wages</a:t>
          </a:r>
          <a:r>
            <a:rPr lang="en-US" sz="1600" kern="1200" dirty="0"/>
            <a:t>, to the H-1B employee</a:t>
          </a:r>
        </a:p>
      </dsp:txBody>
      <dsp:txXfrm>
        <a:off x="1405107" y="4866630"/>
        <a:ext cx="4038926" cy="1281644"/>
      </dsp:txXfrm>
    </dsp:sp>
    <dsp:sp modelId="{C9F9DC7E-7F0B-FC41-8C71-8921EA42642F}">
      <dsp:nvSpPr>
        <dsp:cNvPr id="0" name=""/>
        <dsp:cNvSpPr/>
      </dsp:nvSpPr>
      <dsp:spPr>
        <a:xfrm>
          <a:off x="4576027" y="1042703"/>
          <a:ext cx="884905" cy="88490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775131" y="1042703"/>
        <a:ext cx="486697" cy="665891"/>
      </dsp:txXfrm>
    </dsp:sp>
    <dsp:sp modelId="{A6EA2603-01A2-A749-927E-ECBD0DBA41E0}">
      <dsp:nvSpPr>
        <dsp:cNvPr id="0" name=""/>
        <dsp:cNvSpPr/>
      </dsp:nvSpPr>
      <dsp:spPr>
        <a:xfrm>
          <a:off x="5033380" y="2651621"/>
          <a:ext cx="884905" cy="88490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232484" y="2651621"/>
        <a:ext cx="486697" cy="665891"/>
      </dsp:txXfrm>
    </dsp:sp>
    <dsp:sp modelId="{F16BCF07-7669-BD49-8339-629EA3165579}">
      <dsp:nvSpPr>
        <dsp:cNvPr id="0" name=""/>
        <dsp:cNvSpPr/>
      </dsp:nvSpPr>
      <dsp:spPr>
        <a:xfrm>
          <a:off x="5483907" y="4260540"/>
          <a:ext cx="884905" cy="88490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683011" y="4260540"/>
        <a:ext cx="486697" cy="665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DDBF5-3082-AF17-BA34-576870E30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AF2836-1DEF-11B3-EC8B-5BD5D7B42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CF040-96AA-0551-82C2-591CB620E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5FE8B-4912-CB6F-B5E6-4F2B59283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A60BF-E084-0251-E1F3-72608CE8F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96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8366D-22EA-3C7C-2622-452E43D98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2B00D-179B-77E6-6F66-12B404D04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2679B-6C21-815B-1DFF-2B129EF97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19ECF-E12D-6450-73D0-E83766FEE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EC56E-7079-7EF9-846E-16331C4B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633FA0-69C6-B692-7E91-8A5DA1BEC9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BFFEA-79B2-8B24-0A78-BBBFFB638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1D906-7F4B-10C0-8414-8763EE309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50E6E-6509-351F-F964-FCB7CF7B3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91F52-2483-A679-2A1F-87386F8D0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38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CAD8F-2264-2E42-8C82-6FF95E25E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9C6B10-6DA4-3ADC-45B2-26E38D7DB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ACA7FC-D920-71DA-28F5-848716176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988F85-9A10-4D12-CDA4-10B68EA25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03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32039-0EF7-3EEF-338A-C8C8F88DB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2D298-B11E-EE3C-84AA-32A14C96D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9D9F8-C418-D34A-5C9B-219A6C930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273FC-DB64-E0C7-F71F-2705B4EBD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B9E37-BFA0-E748-1F92-B424FF502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4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7B22-37A8-3D71-D953-D298CF211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D4733-CA84-1757-B023-C97468853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0041B-96DA-7D5B-2893-7950CBC3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54091-4419-884B-281D-E094011CC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5F67C-F8B7-7298-2A48-5B87FD8A4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8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73E60-BDD9-F18C-2C1B-4AA66219A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5478C-D24E-8EC4-1FF5-FAE536B53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69225-9289-77DB-1BED-19214E64AA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68487-385A-7E7D-671B-62F665EA7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EE3F2-6358-38E4-59B8-8C5F2300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022FA-0BD1-FA76-4632-2D1F50AD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927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7A606-21F4-2AEF-F02D-12365103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EE2A7-8F66-64BF-839C-B846E5A5EF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E8599F-6338-7A9D-EB04-9C316518E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97D31-C569-866E-5CED-9A6419E35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5CFA0-0E45-10F5-D133-8132A42496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05DBB6-5290-EFD6-9F61-2D4B594A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93C324-EA59-DCE7-ED53-326FE53A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D93E4E-96A4-5261-39A4-DFD26861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3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49BC5-0462-7148-8C40-74259521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4D8A43-593D-FE55-7F28-E1A33C4D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372836-0DC7-51C0-A1BD-3166F5DBD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38F95-D375-E5A0-4F98-7303B190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04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12EE4C-9098-4508-677B-B76F9B3D2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148A0B-2A19-338A-EED4-88D2461B4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2619B-3391-EFAA-2218-D77AF595F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4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DBAFD-BC11-1E24-5A49-08E63F470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5FB25-0AD3-84B1-536B-463214685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163B13-D923-E41C-D486-01581EB7E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CD747-66AE-F9AF-E567-14A6EBA55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AE1816-70E9-04DD-30B3-4221C473B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65350-4CE0-10F8-C904-3FD2243D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48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A89D-EF94-7FAA-2BCE-4DEE20788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1913E5-8BD4-4CF9-BD0B-DD724E88A7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E5297-7A08-BFCD-E5FF-7DD1255A1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766BD-1F9B-5304-65B6-47C98BE5A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FB76F9-6C3D-393E-FFAA-CE5AF2899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90B778-FEC2-F61F-1AD3-C7E0F8A7E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0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EDD5CA-2834-E1AE-6760-9774E0869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631A6D-CD98-E7D3-0D50-402393CAF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766D-B744-D597-E94E-1132B8BA2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62939-862B-EB4B-A441-E9A236BEE9B3}" type="datetimeFigureOut">
              <a:rPr lang="en-US" smtClean="0"/>
              <a:t>4/4/2026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8F661-4FD6-33A1-AA83-82AA3A9B42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B1D81-6FDE-3FCB-0E3C-CB59E1D1B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D67704-1D1F-FF4F-916A-4EDAF834A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36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78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cmwalsh1@centenary.edu" TargetMode="External"/><Relationship Id="rId2" Type="http://schemas.openxmlformats.org/officeDocument/2006/relationships/hyperlink" Target="https://www.centenary.edu/directories/offices-services-directory/human-resourc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netherton@centenary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740F4-A344-46B9-4893-1BF3F71BA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1262" y="1895129"/>
            <a:ext cx="6506130" cy="1865998"/>
          </a:xfrm>
        </p:spPr>
        <p:txBody>
          <a:bodyPr>
            <a:normAutofit/>
          </a:bodyPr>
          <a:lstStyle/>
          <a:p>
            <a:r>
              <a:rPr lang="en-US" sz="5000" b="1" dirty="0"/>
              <a:t>Wage Requirements for the H-1B Visa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2163C63-6D15-83F1-0002-819806F34587}"/>
              </a:ext>
            </a:extLst>
          </p:cNvPr>
          <p:cNvSpPr txBox="1"/>
          <p:nvPr/>
        </p:nvSpPr>
        <p:spPr>
          <a:xfrm>
            <a:off x="6709719" y="27061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920875C2-414C-A82A-2690-9D63CD270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3544" y="0"/>
            <a:ext cx="4568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6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88"/>
    </mc:Choice>
    <mc:Fallback xmlns="">
      <p:transition spd="slow" advTm="1488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313C-47D1-C3E9-9488-755993B3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Difference Between the Required and Offered Wage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E5438-2EA5-1ED7-AB2C-A339EA40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19"/>
            <a:ext cx="6281873" cy="4547545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 if the H-1B required wage is more than what the department intends to offer the employee?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department has two options: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(Option 1) The department could increase its wage offer to the H-1B required wage; or 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(Option 2) The department could withdraw its offer of H-1B sponsorship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Immigration Atty injunction with Human Resources will work with departments to identify options in the event there are differences between the required and offered wage for a position</a:t>
            </a:r>
          </a:p>
        </p:txBody>
      </p:sp>
    </p:spTree>
    <p:extLst>
      <p:ext uri="{BB962C8B-B14F-4D97-AF65-F5344CB8AC3E}">
        <p14:creationId xmlns:p14="http://schemas.microsoft.com/office/powerpoint/2010/main" val="160104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53"/>
    </mc:Choice>
    <mc:Fallback xmlns="">
      <p:transition spd="slow" advTm="3545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313C-47D1-C3E9-9488-755993B3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What is a ’Prevailing Wage’?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E5438-2EA5-1ED7-AB2C-A339EA40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Prevailing wages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requires us to look at weighted regional wage averages for the occupational category for the H-1B employee</a:t>
            </a:r>
          </a:p>
          <a:p>
            <a:pPr lvl="1"/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if we were interested in hiring an instructor in computer science for H-1B employment, we would look at the average wages for “postsecondary teachers in computer science” across the Shreveport-Bossier metropolitan statistical area</a:t>
            </a:r>
          </a:p>
          <a:p>
            <a:pPr lvl="1"/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Exception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if the position is unionized, we are required to look at the Collective Bargaining Agreement, if the CBA includes an applicable wage for the position</a:t>
            </a:r>
          </a:p>
        </p:txBody>
      </p:sp>
    </p:spTree>
    <p:extLst>
      <p:ext uri="{BB962C8B-B14F-4D97-AF65-F5344CB8AC3E}">
        <p14:creationId xmlns:p14="http://schemas.microsoft.com/office/powerpoint/2010/main" val="371796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269"/>
    </mc:Choice>
    <mc:Fallback xmlns="">
      <p:transition spd="slow" advTm="5426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313C-47D1-C3E9-9488-755993B3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How is the Prevailing Wage Determined?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E5438-2EA5-1ED7-AB2C-A339EA40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To determine the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prevailing wage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for a position, the Immigration Atty relies on the job description provided by the hiring unit or the HR department when the H-1B process is initiated, looking at details such as:</a:t>
            </a:r>
          </a:p>
          <a:p>
            <a:pPr lvl="1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Job duties, including subject area or disciplinary focus</a:t>
            </a:r>
          </a:p>
          <a:p>
            <a:pPr lvl="1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Minimum educational and experience requirements</a:t>
            </a:r>
          </a:p>
          <a:p>
            <a:pPr lvl="1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Supervisory responsibilities, if any</a:t>
            </a:r>
          </a:p>
          <a:p>
            <a:pPr lvl="1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Any other special knowledge, skills, training, or licensing requirements</a:t>
            </a:r>
          </a:p>
          <a:p>
            <a:pPr lvl="1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Job location(s) – where the employee will actually be situated when carrying out job duties</a:t>
            </a:r>
          </a:p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All of the above affect how the prevailing wage is determined, using Department of Labor occupational categories and wage data (or wage scales in a Collective Bargaining Agreement, if applicable)</a:t>
            </a:r>
          </a:p>
          <a:p>
            <a:pPr lvl="1"/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60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04"/>
    </mc:Choice>
    <mc:Fallback xmlns="">
      <p:transition spd="slow" advTm="5610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50500-540E-BC4A-47F9-53F5E4942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Additional Points about the Prevailing Wage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09C3A-BC7F-4CB8-8197-223CF8BB3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Geographic location can affect the prevailing wage for a position.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Prevailing wages look at the wages of similarly occupied individuals within a particular geographic region – therefore, employees doing the same work but from different parts of the United States may have different prevailing wages</a:t>
            </a: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Department of Labor prevailing wage tables are updated and can change annually.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Prevailing wage data are derived from Department of Labor surveys that are conducted annually, and therefore can change over time – the prevailing wage for a position may change across an initial H-1B application versus an extension for the same position</a:t>
            </a:r>
          </a:p>
        </p:txBody>
      </p:sp>
    </p:spTree>
    <p:extLst>
      <p:ext uri="{BB962C8B-B14F-4D97-AF65-F5344CB8AC3E}">
        <p14:creationId xmlns:p14="http://schemas.microsoft.com/office/powerpoint/2010/main" val="241456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68"/>
    </mc:Choice>
    <mc:Fallback xmlns="">
      <p:transition spd="slow" advTm="68968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313C-47D1-C3E9-9488-755993B3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What is an ‘Actual Wage’?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E5438-2EA5-1ED7-AB2C-A339EA40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Actual wages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requires us to look at our own wage practices and wage ranges for similarly employed persons within our own workforce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if we were to sponsor an instructor in computer science, we would look at the wages that we currently pay any other similarly employed and qualified instructors in computer science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actual wage is therefore different from the prevailing wage, which looks at average wages for an occupation within a particular region instead of the wage system used by the employer</a:t>
            </a:r>
          </a:p>
        </p:txBody>
      </p:sp>
    </p:spTree>
    <p:extLst>
      <p:ext uri="{BB962C8B-B14F-4D97-AF65-F5344CB8AC3E}">
        <p14:creationId xmlns:p14="http://schemas.microsoft.com/office/powerpoint/2010/main" val="191969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22"/>
    </mc:Choice>
    <mc:Fallback xmlns="">
      <p:transition spd="slow" advTm="4552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EF1C-1FC2-E631-1C5C-BCA5DBFCF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Actual Wage,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D4AFC-5E6D-E43F-21DD-3D07E78BE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rmAutofit lnSpcReduction="10000"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actual wage may be a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single number or a wage range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When determining the actual wage, we must take into account all similarly occupied workers, including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US workers </a:t>
            </a:r>
            <a:r>
              <a:rPr lang="en-US" sz="2200" b="1" u="sng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non-US workers 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If the H-1B employee is the only occupant of a position in the place of employment (i.e., is uniquely employed, with no other similarly employed workers in the unit), then the actual wage is the wage offered the employee; otherwise, it is wage or the range of wages paid to similarly occupied employees</a:t>
            </a:r>
          </a:p>
        </p:txBody>
      </p:sp>
    </p:spTree>
    <p:extLst>
      <p:ext uri="{BB962C8B-B14F-4D97-AF65-F5344CB8AC3E}">
        <p14:creationId xmlns:p14="http://schemas.microsoft.com/office/powerpoint/2010/main" val="110882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730"/>
    </mc:Choice>
    <mc:Fallback xmlns="">
      <p:transition spd="slow" advTm="5173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313C-47D1-C3E9-9488-755993B3B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How is the Actual Wage Determined?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E5438-2EA5-1ED7-AB2C-A339EA40B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actual wage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the Immigration Atty will collect an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Actual Wage Memorandum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actual wage data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from the Office of Human Resources when H-1B sponsorship is initiated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These documents provide information regarding the wage system for similarly occupied individuals within the place of employment, as well as wage data for comparably situated employees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 general, if there is a wage range for similarly occupied individuals in the place of employment,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the H-1B must be offered the higher end of the range unless there are explainable wage differentials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16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605"/>
    </mc:Choice>
    <mc:Fallback xmlns="">
      <p:transition spd="slow" advTm="5260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3D21C-5658-2247-2C21-05D30DF95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Explaining Wage Differentials in Actual Wage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96A7F-551D-C10D-ABF9-DFCB5340A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If there is a range of wages offered employees doing the same or similar work at the H-1B employee’s place of employment, then salary differences must be explainable in terms of: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Job function / responsibility, including supervision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Other performance indicators, including awards, distinctions, achievements, performance evaluations, etc.</a:t>
            </a:r>
          </a:p>
          <a:p>
            <a:pPr lvl="1"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Other legitimate business factors that are recognized principles of hiring and compensation in the professional area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Factors such as market conditions or limited budget (including limited research grant funding) </a:t>
            </a:r>
            <a:r>
              <a:rPr lang="en-US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be used to explain wage differentials for H-1B purposes</a:t>
            </a:r>
          </a:p>
        </p:txBody>
      </p:sp>
    </p:spTree>
    <p:extLst>
      <p:ext uri="{BB962C8B-B14F-4D97-AF65-F5344CB8AC3E}">
        <p14:creationId xmlns:p14="http://schemas.microsoft.com/office/powerpoint/2010/main" val="214292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730"/>
    </mc:Choice>
    <mc:Fallback xmlns="">
      <p:transition spd="slow" advTm="7573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1AEC3-B997-1D16-F722-87FB7D654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 fontScale="90000"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What is the ‘Place of Employment’ for Actual Wage Purposes?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43C0E-93AC-7D16-4896-F68BC5EF0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It is sometimes difficult to establish the appropriate frame of reference when identifying similarly employed individuals for actual wage determination purposes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most appropriate unit of reference is the unit responsible for hiring, compensating, and overseeing the employee’s work</a:t>
            </a:r>
          </a:p>
          <a:p>
            <a:r>
              <a:rPr lang="en-US" sz="2200" u="sng" dirty="0"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Assistant professors hired to the same department with a similar array of responsibilities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Specialists working in the same office on a similar array of technical projects</a:t>
            </a:r>
          </a:p>
          <a:p>
            <a:pPr lvl="1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0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890"/>
    </mc:Choice>
    <mc:Fallback xmlns="">
      <p:transition spd="slow" advTm="7989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FE1B85-E3EC-209C-7D7E-8BAE15E47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H-1B Post-Hire Wage Requirements</a:t>
            </a:r>
          </a:p>
        </p:txBody>
      </p:sp>
    </p:spTree>
    <p:extLst>
      <p:ext uri="{BB962C8B-B14F-4D97-AF65-F5344CB8AC3E}">
        <p14:creationId xmlns:p14="http://schemas.microsoft.com/office/powerpoint/2010/main" val="7168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60"/>
    </mc:Choice>
    <mc:Fallback xmlns="">
      <p:transition spd="slow" advTm="2276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B1C-37B3-0DB4-0CC2-40ED9EF6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4A6AE-511F-1E4C-2959-63D437F4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749564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Provide a general overview of some key wage and salary requirements attached to the H-1B visa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Explain how wage issues come up in H-1B processing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Increase awareness of wage-related compliance obligations that the University has when hiring H-1B employees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b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Please note that this is not intended to be fully comprehensive of all wage-related requirements, but only covers major points of consideration. Contact the Human Resources regarding specific questions and cases.</a:t>
            </a:r>
          </a:p>
        </p:txBody>
      </p:sp>
    </p:spTree>
    <p:extLst>
      <p:ext uri="{BB962C8B-B14F-4D97-AF65-F5344CB8AC3E}">
        <p14:creationId xmlns:p14="http://schemas.microsoft.com/office/powerpoint/2010/main" val="316272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420"/>
    </mc:Choice>
    <mc:Fallback xmlns="">
      <p:transition spd="slow" advTm="4342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D6A4-1211-93C2-2AF6-607477B3C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 fontScale="90000"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Post-Hire Wage Requirements: Paying the Required Wage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77338-3483-2764-2DA6-CE5422605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Once an H-1B is employed and starts work, the College is obligated to pay the H-1B wage (prevailing or actual wage, whichever is higher) for the duration of the H-1B approval period</a:t>
            </a:r>
          </a:p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Failure to pay the appropriate wage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for whatever reason is considered a serious violation under Department of Labor regulations, leading to potential backpay and penalties</a:t>
            </a:r>
          </a:p>
          <a:p>
            <a:pPr lvl="1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Wages do not need to be paid if the employee requests a voluntary leave of absence and is eligible for a leave; however,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employee wages may NOT be withheld due to ‘benching’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(e.g., non-payment due to lack of available work or funding)</a:t>
            </a:r>
          </a:p>
        </p:txBody>
      </p:sp>
    </p:spTree>
    <p:extLst>
      <p:ext uri="{BB962C8B-B14F-4D97-AF65-F5344CB8AC3E}">
        <p14:creationId xmlns:p14="http://schemas.microsoft.com/office/powerpoint/2010/main" val="17927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16"/>
    </mc:Choice>
    <mc:Fallback xmlns="">
      <p:transition spd="slow" advTm="6461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D6A4-1211-93C2-2AF6-607477B3C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Post-Hire Wage Requirements: Departures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77338-3483-2764-2DA6-CE5422605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The wage requirement may apply even if the employee leaves the College due to voluntary or involuntary departure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For this reason, it is critical for departments to notify the Office of Human Resources directly if an employee departs employment for any reason</a:t>
            </a: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Once notified, the Office of Human Resources will notify the Immigration Atty who will arrange to withdraw the H-1B petition in order to terminate our wage obligations to the employee</a:t>
            </a:r>
          </a:p>
        </p:txBody>
      </p:sp>
    </p:spTree>
    <p:extLst>
      <p:ext uri="{BB962C8B-B14F-4D97-AF65-F5344CB8AC3E}">
        <p14:creationId xmlns:p14="http://schemas.microsoft.com/office/powerpoint/2010/main" val="123275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592"/>
    </mc:Choice>
    <mc:Fallback xmlns="">
      <p:transition spd="slow" advTm="31592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D6A4-1211-93C2-2AF6-607477B3C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000" dirty="0">
                <a:solidFill>
                  <a:schemeClr val="tx1"/>
                </a:solidFill>
              </a:rPr>
              <a:t>Summary of Wage Compliance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77338-3483-2764-2DA6-CE54226059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5015378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College appointed Immigration Atty conducts a wage analysis of an H-1B position to identify the minimum required wage for the position, defined as the higher of the prevailing and actual wages for the position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Immigration Atty receives confirmation from the Office of Human Resources s that the department is offering at least the minimum required wage prior to requesting an H-1B visa for the employee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Office of Human Resources then ensures that the H-1B required wage is being paid to the employee during their H-1B employment period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Office of Human Resource notifies the Immigration Atty if the employee departs the College prior to the end of their H-1B approval period, so the Immigration Atty can withdraw the petition and remove any wage obligations</a:t>
            </a:r>
          </a:p>
        </p:txBody>
      </p:sp>
    </p:spTree>
    <p:extLst>
      <p:ext uri="{BB962C8B-B14F-4D97-AF65-F5344CB8AC3E}">
        <p14:creationId xmlns:p14="http://schemas.microsoft.com/office/powerpoint/2010/main" val="89498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60"/>
    </mc:Choice>
    <mc:Fallback xmlns="">
      <p:transition spd="slow" advTm="6756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DFE1B85-E3EC-209C-7D7E-8BAE15E47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Resources and Assistance</a:t>
            </a:r>
          </a:p>
        </p:txBody>
      </p:sp>
    </p:spTree>
    <p:extLst>
      <p:ext uri="{BB962C8B-B14F-4D97-AF65-F5344CB8AC3E}">
        <p14:creationId xmlns:p14="http://schemas.microsoft.com/office/powerpoint/2010/main" val="243829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3"/>
    </mc:Choice>
    <mc:Fallback xmlns="">
      <p:transition spd="slow" advTm="5693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3499F-FCDA-FE37-1519-0C8291FAA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Resources and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A8EC5-BFB3-6183-98A7-53CE09852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rmAutofit/>
          </a:bodyPr>
          <a:lstStyle/>
          <a:p>
            <a:r>
              <a:rPr lang="en-US" dirty="0"/>
              <a:t>Go to the “Immigration Sponsorship” section located on the </a:t>
            </a:r>
            <a:r>
              <a:rPr lang="en-US" dirty="0">
                <a:hlinkClick r:id="rId2"/>
              </a:rPr>
              <a:t>Office of Human Resource </a:t>
            </a:r>
            <a:r>
              <a:rPr lang="en-US" dirty="0"/>
              <a:t>webpage</a:t>
            </a:r>
            <a:endParaRPr lang="en-US" sz="1800" dirty="0"/>
          </a:p>
          <a:p>
            <a:r>
              <a:rPr lang="en-US" dirty="0"/>
              <a:t>Contact for students</a:t>
            </a:r>
          </a:p>
          <a:p>
            <a:pPr lvl="1"/>
            <a:r>
              <a:rPr lang="en-US" dirty="0">
                <a:hlinkClick r:id="rId3"/>
              </a:rPr>
              <a:t>Director of Global Engagement</a:t>
            </a:r>
            <a:endParaRPr lang="en-US" dirty="0"/>
          </a:p>
          <a:p>
            <a:r>
              <a:rPr lang="en-US" dirty="0"/>
              <a:t>Contact for faculty and staff</a:t>
            </a:r>
          </a:p>
          <a:p>
            <a:pPr lvl="1"/>
            <a:r>
              <a:rPr lang="en-US" dirty="0">
                <a:hlinkClick r:id="rId4"/>
              </a:rPr>
              <a:t>Director of Human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12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85"/>
    </mc:Choice>
    <mc:Fallback xmlns="">
      <p:transition spd="slow" advTm="3048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B1C-37B3-0DB4-0CC2-40ED9EF6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Presentation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4A6AE-511F-1E4C-2959-63D437F4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rmAutofit/>
          </a:bodyPr>
          <a:lstStyle/>
          <a:p>
            <a:pPr marL="400050" indent="-400050">
              <a:lnSpc>
                <a:spcPct val="110000"/>
              </a:lnSpc>
              <a:buFont typeface="+mj-lt"/>
              <a:buAutoNum type="romanU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Basic Features of the H-1B Visa and Visa Processing</a:t>
            </a:r>
          </a:p>
          <a:p>
            <a:pPr marL="400050" indent="-400050">
              <a:lnSpc>
                <a:spcPct val="110000"/>
              </a:lnSpc>
              <a:buFont typeface="+mj-lt"/>
              <a:buAutoNum type="romanU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Explaining the H-1B Required Wage </a:t>
            </a:r>
          </a:p>
          <a:p>
            <a:pPr marL="400050" indent="-400050">
              <a:lnSpc>
                <a:spcPct val="110000"/>
              </a:lnSpc>
              <a:buFont typeface="+mj-lt"/>
              <a:buAutoNum type="romanU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Post-Hire H-1B Wage Compliance</a:t>
            </a:r>
          </a:p>
          <a:p>
            <a:pPr marL="400050" indent="-400050">
              <a:lnSpc>
                <a:spcPct val="110000"/>
              </a:lnSpc>
              <a:buFont typeface="+mj-lt"/>
              <a:buAutoNum type="romanU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Resources for Additional Information and Assistance</a:t>
            </a:r>
          </a:p>
        </p:txBody>
      </p:sp>
    </p:spTree>
    <p:extLst>
      <p:ext uri="{BB962C8B-B14F-4D97-AF65-F5344CB8AC3E}">
        <p14:creationId xmlns:p14="http://schemas.microsoft.com/office/powerpoint/2010/main" val="142760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80"/>
    </mc:Choice>
    <mc:Fallback xmlns="">
      <p:transition spd="slow" advTm="2788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C57E22-C156-02CA-4C0B-6B5261CF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Features of the H-1B Visa and H-1B Visa Processing Steps</a:t>
            </a:r>
          </a:p>
        </p:txBody>
      </p:sp>
    </p:spTree>
    <p:extLst>
      <p:ext uri="{BB962C8B-B14F-4D97-AF65-F5344CB8AC3E}">
        <p14:creationId xmlns:p14="http://schemas.microsoft.com/office/powerpoint/2010/main" val="72338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72"/>
    </mc:Choice>
    <mc:Fallback xmlns="">
      <p:transition spd="slow" advTm="887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B1C-37B3-0DB4-0CC2-40ED9EF6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Basic Features of the H-1B Visa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4A6AE-511F-1E4C-2959-63D437F4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19"/>
            <a:ext cx="6281873" cy="515360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Centenary College uses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H-1B visa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to sponsor non-US persons hired to positions and roles that require specialized knowledge and skills – typically, jobs that require at least a BA or the equivalent in a specific disciplinary or subject matter area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H-1B work authorization can be granted in periods up to three years, and extended to up to six years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Office of Human Resources works with hiring departments and hiring units to initiate the H-1B visa sponsorship process and to ensure ongoing compliance with H-1B visa requirements</a:t>
            </a:r>
          </a:p>
          <a:p>
            <a:pPr>
              <a:lnSpc>
                <a:spcPct val="11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focus of this presentation is on the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wage requirements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that the College must assume when hiring someone as an H-1B employee</a:t>
            </a:r>
          </a:p>
        </p:txBody>
      </p:sp>
    </p:spTree>
    <p:extLst>
      <p:ext uri="{BB962C8B-B14F-4D97-AF65-F5344CB8AC3E}">
        <p14:creationId xmlns:p14="http://schemas.microsoft.com/office/powerpoint/2010/main" val="226151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965"/>
    </mc:Choice>
    <mc:Fallback xmlns="">
      <p:transition spd="slow" advTm="5196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B1C-37B3-0DB4-0CC2-40ED9EF6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H-1B Visa Processing Steps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8867AE3-1911-3853-334F-94F5182225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062541"/>
              </p:ext>
            </p:extLst>
          </p:nvPr>
        </p:nvGraphicFramePr>
        <p:xfrm>
          <a:off x="4720856" y="350874"/>
          <a:ext cx="6826166" cy="618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034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32"/>
    </mc:Choice>
    <mc:Fallback xmlns="">
      <p:transition spd="slow" advTm="6423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C57E22-C156-02CA-4C0B-6B5261CF7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H-1B Required Wage</a:t>
            </a:r>
          </a:p>
        </p:txBody>
      </p:sp>
    </p:spTree>
    <p:extLst>
      <p:ext uri="{BB962C8B-B14F-4D97-AF65-F5344CB8AC3E}">
        <p14:creationId xmlns:p14="http://schemas.microsoft.com/office/powerpoint/2010/main" val="333119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50"/>
    </mc:Choice>
    <mc:Fallback xmlns="">
      <p:transition spd="slow" advTm="1205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B1C-37B3-0DB4-0CC2-40ED9EF6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Rationale for the H-1B Required Wage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4A6AE-511F-1E4C-2959-63D437F4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underlying rationale for the H-1B required wage stems from Department of Labor regulations designed to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protect both US and H-1B workers</a:t>
            </a:r>
          </a:p>
          <a:p>
            <a:pPr>
              <a:lnSpc>
                <a:spcPct val="11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required wage ensures that all workers who are doing the same or similar work are compensated in a similar fashion, thereby protecting both the US workforce and H-1B workers from impermissible wage reductions</a:t>
            </a:r>
          </a:p>
        </p:txBody>
      </p:sp>
    </p:spTree>
    <p:extLst>
      <p:ext uri="{BB962C8B-B14F-4D97-AF65-F5344CB8AC3E}">
        <p14:creationId xmlns:p14="http://schemas.microsoft.com/office/powerpoint/2010/main" val="296032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50"/>
    </mc:Choice>
    <mc:Fallback xmlns="">
      <p:transition spd="slow" advTm="3445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88B1C-37B3-0DB4-0CC2-40ED9EF6D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960120"/>
            <a:ext cx="3988993" cy="4171278"/>
          </a:xfrm>
        </p:spPr>
        <p:txBody>
          <a:bodyPr>
            <a:normAutofit/>
          </a:bodyPr>
          <a:lstStyle/>
          <a:p>
            <a:pPr algn="l"/>
            <a:r>
              <a:rPr lang="en-US" sz="5400" dirty="0">
                <a:solidFill>
                  <a:schemeClr val="tx1"/>
                </a:solidFill>
              </a:rPr>
              <a:t>Required Wage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4A6AE-511F-1E4C-2959-63D437F4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960120"/>
            <a:ext cx="6281873" cy="417127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When preparing an H-1B petition for an employee (for both </a:t>
            </a:r>
            <a:r>
              <a:rPr lang="en-US" sz="1800" u="sng" dirty="0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employees and extensions of </a:t>
            </a:r>
            <a:r>
              <a:rPr lang="en-US" sz="1800" u="sng" dirty="0">
                <a:latin typeface="Arial" panose="020B0604020202020204" pitchFamily="34" charset="0"/>
                <a:cs typeface="Arial" panose="020B0604020202020204" pitchFamily="34" charset="0"/>
              </a:rPr>
              <a:t>continuing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employees), the Immigration Atty must conduct a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wage analysis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to identify the minimum required H-1B wage for the position</a:t>
            </a:r>
          </a:p>
          <a:p>
            <a:pPr>
              <a:lnSpc>
                <a:spcPct val="110000"/>
              </a:lnSpc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wage analysis involves determining two different types of wages for an H-1B position – the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prevailing wage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actual wage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The minimum required H-1B wage is the higher of the two figures (higher of the prevailing versus actual wage)</a:t>
            </a:r>
          </a:p>
          <a:p>
            <a:pPr lvl="1">
              <a:lnSpc>
                <a:spcPct val="110000"/>
              </a:lnSpc>
            </a:pPr>
            <a:r>
              <a:rPr lang="en-US" sz="1800" u="sng" dirty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a research scientist position is determined to have a prevailing wage of $90,000 and an actual wage of $80,000. Centenary must offer the employee at least $90,000 to qualify the position for H-1B sponsorship, since that is the higher of the two wages.</a:t>
            </a:r>
          </a:p>
        </p:txBody>
      </p:sp>
    </p:spTree>
    <p:extLst>
      <p:ext uri="{BB962C8B-B14F-4D97-AF65-F5344CB8AC3E}">
        <p14:creationId xmlns:p14="http://schemas.microsoft.com/office/powerpoint/2010/main" val="37492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352"/>
    </mc:Choice>
    <mc:Fallback xmlns="">
      <p:transition spd="slow" advTm="77352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8387</TotalTime>
  <Words>1791</Words>
  <Application>Microsoft Office PowerPoint</Application>
  <PresentationFormat>Widescreen</PresentationFormat>
  <Paragraphs>100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 Theme</vt:lpstr>
      <vt:lpstr>Wage Requirements for the H-1B Visa</vt:lpstr>
      <vt:lpstr>Learning Objectives</vt:lpstr>
      <vt:lpstr>Presentation Outline</vt:lpstr>
      <vt:lpstr>Basic Features of the H-1B Visa and H-1B Visa Processing Steps</vt:lpstr>
      <vt:lpstr>Basic Features of the H-1B Visa</vt:lpstr>
      <vt:lpstr>H-1B Visa Processing Steps</vt:lpstr>
      <vt:lpstr>H-1B Required Wage</vt:lpstr>
      <vt:lpstr>Rationale for the H-1B Required Wage</vt:lpstr>
      <vt:lpstr>Required Wage Analysis</vt:lpstr>
      <vt:lpstr>Difference Between the Required and Offered Wage</vt:lpstr>
      <vt:lpstr>What is a ’Prevailing Wage’?</vt:lpstr>
      <vt:lpstr>How is the Prevailing Wage Determined?</vt:lpstr>
      <vt:lpstr>Additional Points about the Prevailing Wage</vt:lpstr>
      <vt:lpstr>What is an ‘Actual Wage’?</vt:lpstr>
      <vt:lpstr>Actual Wage, Cont’d</vt:lpstr>
      <vt:lpstr>How is the Actual Wage Determined?</vt:lpstr>
      <vt:lpstr>Explaining Wage Differentials in Actual Wage Data</vt:lpstr>
      <vt:lpstr>What is the ‘Place of Employment’ for Actual Wage Purposes?</vt:lpstr>
      <vt:lpstr>H-1B Post-Hire Wage Requirements</vt:lpstr>
      <vt:lpstr>Post-Hire Wage Requirements: Paying the Required Wage</vt:lpstr>
      <vt:lpstr>Post-Hire Wage Requirements: Departures</vt:lpstr>
      <vt:lpstr>Summary of Wage Compliance Requirements</vt:lpstr>
      <vt:lpstr>Resources and Assistance</vt:lpstr>
      <vt:lpstr>Resources and Assistance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H-1B Wages Explained</dc:title>
  <dc:subject/>
  <dc:creator>Tufts International Center</dc:creator>
  <cp:keywords/>
  <dc:description/>
  <cp:lastModifiedBy>Patricia Netherton</cp:lastModifiedBy>
  <cp:revision>28</cp:revision>
  <dcterms:created xsi:type="dcterms:W3CDTF">2023-12-03T17:54:40Z</dcterms:created>
  <dcterms:modified xsi:type="dcterms:W3CDTF">2026-04-04T22:17:40Z</dcterms:modified>
  <cp:category/>
</cp:coreProperties>
</file>