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61" r:id="rId5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0C2F"/>
    <a:srgbClr val="B80000"/>
    <a:srgbClr val="CF2E2E"/>
    <a:srgbClr val="B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788" autoAdjust="0"/>
    <p:restoredTop sz="94660"/>
  </p:normalViewPr>
  <p:slideViewPr>
    <p:cSldViewPr snapToGrid="0">
      <p:cViewPr varScale="1">
        <p:scale>
          <a:sx n="92" d="100"/>
          <a:sy n="92" d="100"/>
        </p:scale>
        <p:origin x="78" y="55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809979-9CFE-46D0-B289-F7C2B7BB4D70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8E562A-4CB1-4861-AE00-CF6AFD9A3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073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E562A-4CB1-4861-AE00-CF6AFD9A31D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172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AECA-889D-4DF3-9665-76C96E874197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BE3C7-6CDA-402D-A80E-02589CB6C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508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AECA-889D-4DF3-9665-76C96E874197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BE3C7-6CDA-402D-A80E-02589CB6C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626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AECA-889D-4DF3-9665-76C96E874197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BE3C7-6CDA-402D-A80E-02589CB6C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198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AECA-889D-4DF3-9665-76C96E874197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BE3C7-6CDA-402D-A80E-02589CB6C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301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AECA-889D-4DF3-9665-76C96E874197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BE3C7-6CDA-402D-A80E-02589CB6C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607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AECA-889D-4DF3-9665-76C96E874197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BE3C7-6CDA-402D-A80E-02589CB6C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969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AECA-889D-4DF3-9665-76C96E874197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BE3C7-6CDA-402D-A80E-02589CB6C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708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AECA-889D-4DF3-9665-76C96E874197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BE3C7-6CDA-402D-A80E-02589CB6C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7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AECA-889D-4DF3-9665-76C96E874197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BE3C7-6CDA-402D-A80E-02589CB6C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706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AECA-889D-4DF3-9665-76C96E874197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BE3C7-6CDA-402D-A80E-02589CB6C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355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AECA-889D-4DF3-9665-76C96E874197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BE3C7-6CDA-402D-A80E-02589CB6C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556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BCAECA-889D-4DF3-9665-76C96E874197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9BE3C7-6CDA-402D-A80E-02589CB6C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622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ntenary.edu/academics/departments-schools/physics-and-engineering/3-2-engineering-program/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hyperlink" Target="https://engineering.washu.edu/academics/dual-degree-program/index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349240" y="411480"/>
            <a:ext cx="3300466" cy="2046714"/>
          </a:xfrm>
          <a:prstGeom prst="rect">
            <a:avLst/>
          </a:prstGeom>
          <a:noFill/>
          <a:ln w="28575" cap="sq">
            <a:solidFill>
              <a:schemeClr val="bg2">
                <a:lumMod val="50000"/>
              </a:schemeClr>
            </a:solidFill>
            <a:miter lim="800000"/>
          </a:ln>
        </p:spPr>
        <p:txBody>
          <a:bodyPr wrap="square" rtlCol="0">
            <a:spAutoFit/>
          </a:bodyPr>
          <a:lstStyle/>
          <a:p>
            <a:endParaRPr lang="en-US" sz="100" dirty="0"/>
          </a:p>
          <a:p>
            <a:r>
              <a:rPr lang="en-US" sz="1400" b="1" dirty="0"/>
              <a:t>Centenary College of Louisiana </a:t>
            </a:r>
            <a:r>
              <a:rPr lang="en-US" sz="1400" dirty="0"/>
              <a:t>partners with Washington University in St. Louis to make engineering education accessible to liberal arts students. Created in 1973, the Engineering Dual Degree Program fosters a community of well-rounded engineers who are uniquely positioned to bring both </a:t>
            </a:r>
            <a:r>
              <a:rPr lang="en-US" sz="1400" dirty="0">
                <a:solidFill>
                  <a:prstClr val="black"/>
                </a:solidFill>
                <a:cs typeface="Times New Roman" panose="02020603050405020304" pitchFamily="18" charset="0"/>
              </a:rPr>
              <a:t>breadth of skill and depth of knowledge to solving problems and improving lives.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2624" y="2762252"/>
            <a:ext cx="85338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1200" dirty="0"/>
              <a:t> During your three years at Centenary College, develop valuable foundations in academic, communication and social skills.</a:t>
            </a:r>
          </a:p>
          <a:p>
            <a:pPr marL="171450" indent="-171450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1200" dirty="0"/>
              <a:t> During your three years at Washington University, gain analytical acumen, technical knowledge, and engineering insight.</a:t>
            </a:r>
          </a:p>
          <a:p>
            <a:pPr marL="171450" indent="-171450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1200" dirty="0"/>
              <a:t> At both institutions, benefit from career services, experiential learning, peer support, faculty advising, alumni networks, and more!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23428" y="3570227"/>
            <a:ext cx="5543023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Clear criteria lead to predictable Engineering Dual Degree admission.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/>
              <a:t>With advisory help from Centenary, include pre-engineering requirements in Centenary coursework.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/>
              <a:t>Achieve a 3.25 cumulative GPA and a 3.25 STEM GPA in at least 90 Centenary credit hours.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00" dirty="0"/>
              <a:t>In year 3 at Centenary, submit a free application to WashU to verify the qualifications above.</a:t>
            </a:r>
          </a:p>
          <a:p>
            <a:endParaRPr lang="en-US" sz="800" dirty="0">
              <a:solidFill>
                <a:srgbClr val="920000"/>
              </a:solidFill>
            </a:endParaRPr>
          </a:p>
          <a:p>
            <a:r>
              <a:rPr lang="en-US" sz="1200" b="1" dirty="0"/>
              <a:t>Engineering Dual Degree students build diverse credentials during six college years.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black"/>
                </a:solidFill>
              </a:rPr>
              <a:t>Transfer Centenary credits to WashU and, later, transfer WashU credits to Centenary.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/>
              <a:t>Within the first two years at WashU, earn undergraduate degrees from Centenary and WashU.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/>
              <a:t>After a third year at WashU, also complete an engineering master’s degree from WashU.</a:t>
            </a:r>
          </a:p>
          <a:p>
            <a:endParaRPr lang="en-US" sz="800" b="1" dirty="0"/>
          </a:p>
          <a:p>
            <a:pPr lvl="0"/>
            <a:r>
              <a:rPr lang="en-US" sz="1200" b="1" dirty="0"/>
              <a:t>All Engineering Dual Degree students receive a three-year scholarship at WashU.</a:t>
            </a:r>
            <a:endParaRPr lang="en-US" sz="1200" b="1" i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/>
              <a:t>The Graduate Affiliation Scholarship is automatically awarded to all admitted students.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/>
              <a:t>The Graduate Affiliation Scholarship provides a 50% tuition discount for six semesters of study.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/>
              <a:t>Students may submit a separate application to be considered for an additional (merit) scholarship.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3758" y="6009418"/>
            <a:ext cx="875648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50" b="1" dirty="0"/>
              <a:t>Attending Centenary College opens a door and defines a pathway to engineering education at WashU. </a:t>
            </a:r>
            <a:r>
              <a:rPr lang="en-US" sz="1550" dirty="0"/>
              <a:t>For more information, please visit </a:t>
            </a:r>
            <a:r>
              <a:rPr lang="en-US" sz="1550" dirty="0">
                <a:hlinkClick r:id="rId3"/>
              </a:rPr>
              <a:t>centenary.edu</a:t>
            </a:r>
            <a:r>
              <a:rPr lang="en-US" sz="1550" dirty="0"/>
              <a:t> </a:t>
            </a:r>
            <a:r>
              <a:rPr lang="en-US" sz="1550" dirty="0">
                <a:cs typeface="Times New Roman" panose="02020603050405020304" pitchFamily="18" charset="0"/>
              </a:rPr>
              <a:t>and </a:t>
            </a:r>
            <a:r>
              <a:rPr lang="en-US" sz="1550" dirty="0">
                <a:cs typeface="Times New Roman" panose="02020603050405020304" pitchFamily="18" charset="0"/>
                <a:hlinkClick r:id="rId4"/>
              </a:rPr>
              <a:t>engineering.washu.edu</a:t>
            </a:r>
            <a:r>
              <a:rPr lang="en-US" sz="1550" dirty="0">
                <a:cs typeface="Times New Roman" panose="02020603050405020304" pitchFamily="18" charset="0"/>
              </a:rPr>
              <a:t>. </a:t>
            </a:r>
            <a:endParaRPr lang="en-US" sz="1550" dirty="0"/>
          </a:p>
          <a:p>
            <a:endParaRPr lang="en-US" sz="1300" dirty="0"/>
          </a:p>
        </p:txBody>
      </p:sp>
      <p:sp>
        <p:nvSpPr>
          <p:cNvPr id="19" name="TextBox 18"/>
          <p:cNvSpPr txBox="1"/>
          <p:nvPr/>
        </p:nvSpPr>
        <p:spPr>
          <a:xfrm>
            <a:off x="368018" y="250422"/>
            <a:ext cx="43795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15888" algn="l"/>
                <a:tab pos="8229600" algn="l"/>
              </a:tabLst>
            </a:pPr>
            <a:r>
              <a:rPr lang="en-US" sz="2400" dirty="0"/>
              <a:t>Engineering Dual Degree Program</a:t>
            </a:r>
          </a:p>
          <a:p>
            <a:pPr>
              <a:tabLst>
                <a:tab pos="115888" algn="l"/>
                <a:tab pos="8229600" algn="l"/>
              </a:tabLst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liberal arts approach to engineering education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77E435-411C-214E-313A-13DAD5E077C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81"/>
          <a:stretch>
            <a:fillRect/>
          </a:stretch>
        </p:blipFill>
        <p:spPr>
          <a:xfrm>
            <a:off x="411480" y="2011792"/>
            <a:ext cx="4292676" cy="58881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2563EB-F7BC-6B10-B7E0-413781528814}"/>
              </a:ext>
            </a:extLst>
          </p:cNvPr>
          <p:cNvSpPr txBox="1"/>
          <p:nvPr/>
        </p:nvSpPr>
        <p:spPr>
          <a:xfrm>
            <a:off x="599429" y="5605430"/>
            <a:ext cx="22083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Centenary engineers at WashU: Dylan and Coby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9660CD-BE1F-F08D-BC93-A8CD33B0053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4091" t="19661" r="22903" b="20653"/>
          <a:stretch>
            <a:fillRect/>
          </a:stretch>
        </p:blipFill>
        <p:spPr>
          <a:xfrm>
            <a:off x="484632" y="3703320"/>
            <a:ext cx="2437932" cy="1825241"/>
          </a:xfrm>
          <a:prstGeom prst="rect">
            <a:avLst/>
          </a:prstGeom>
          <a:ln w="28575">
            <a:solidFill>
              <a:schemeClr val="bg2">
                <a:lumMod val="50000"/>
              </a:schemeClr>
            </a:solidFill>
            <a:miter lim="800000"/>
          </a:ln>
        </p:spPr>
      </p:pic>
      <p:pic>
        <p:nvPicPr>
          <p:cNvPr id="11" name="Picture 10" descr="A red and black logo&#10;&#10;AI-generated content may be incorrect.">
            <a:extLst>
              <a:ext uri="{FF2B5EF4-FFF2-40B4-BE49-F238E27FC236}">
                <a16:creationId xmlns:a16="http://schemas.microsoft.com/office/drawing/2014/main" id="{58EADF14-3E55-E99E-FEC5-6683B8844A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679" y="1119952"/>
            <a:ext cx="2600277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500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34BEE73A5F02B469E5783C677A3FA1B" ma:contentTypeVersion="12" ma:contentTypeDescription="Create a new document." ma:contentTypeScope="" ma:versionID="19a6ed960fc07a0a3641c08b37fc45b8">
  <xsd:schema xmlns:xsd="http://www.w3.org/2001/XMLSchema" xmlns:xs="http://www.w3.org/2001/XMLSchema" xmlns:p="http://schemas.microsoft.com/office/2006/metadata/properties" xmlns:ns3="85f70530-60aa-4004-994a-c21ada3a962f" xmlns:ns4="fb6f3e4c-fc01-4c36-ae69-272ac5d186e3" targetNamespace="http://schemas.microsoft.com/office/2006/metadata/properties" ma:root="true" ma:fieldsID="4c6d9d0d6a2415ef56488903fedaf3b9" ns3:_="" ns4:_="">
    <xsd:import namespace="85f70530-60aa-4004-994a-c21ada3a962f"/>
    <xsd:import namespace="fb6f3e4c-fc01-4c36-ae69-272ac5d186e3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f70530-60aa-4004-994a-c21ada3a962f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5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6f3e4c-fc01-4c36-ae69-272ac5d186e3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5f70530-60aa-4004-994a-c21ada3a962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DF5BA61-0D4C-4061-8435-B5907825F0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5f70530-60aa-4004-994a-c21ada3a962f"/>
    <ds:schemaRef ds:uri="fb6f3e4c-fc01-4c36-ae69-272ac5d186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018ED09-6F9B-44E2-801C-FC6D36492AB7}">
  <ds:schemaRefs>
    <ds:schemaRef ds:uri="85f70530-60aa-4004-994a-c21ada3a962f"/>
    <ds:schemaRef ds:uri="http://purl.org/dc/terms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dcmitype/"/>
    <ds:schemaRef ds:uri="http://schemas.microsoft.com/office/infopath/2007/PartnerControls"/>
    <ds:schemaRef ds:uri="fb6f3e4c-fc01-4c36-ae69-272ac5d186e3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97E9A20E-B880-48C8-A90F-78A8BFF38D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7244</TotalTime>
  <Words>350</Words>
  <Application>Microsoft Office PowerPoint</Application>
  <PresentationFormat>On-screen Show (4:3)</PresentationFormat>
  <Paragraphs>24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</vt:vector>
  </TitlesOfParts>
  <Company>Washington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Crawford, Scott</dc:creator>
  <cp:lastModifiedBy>Crawford, Scott</cp:lastModifiedBy>
  <cp:revision>259</cp:revision>
  <cp:lastPrinted>2025-08-01T17:46:15Z</cp:lastPrinted>
  <dcterms:created xsi:type="dcterms:W3CDTF">2021-02-22T15:26:27Z</dcterms:created>
  <dcterms:modified xsi:type="dcterms:W3CDTF">2025-08-01T17:46:18Z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0x010100F34BEE73A5F02B469E5783C677A3FA1B</vt:lpwstr>
  </property>
</Properties>
</file>