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34_731C9EAF.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38_5E1DF778.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sldIdLst>
    <p:sldId id="256" r:id="rId5"/>
    <p:sldId id="258" r:id="rId6"/>
    <p:sldId id="295" r:id="rId7"/>
    <p:sldId id="307" r:id="rId8"/>
    <p:sldId id="260" r:id="rId9"/>
    <p:sldId id="272" r:id="rId10"/>
    <p:sldId id="279" r:id="rId11"/>
    <p:sldId id="261" r:id="rId12"/>
    <p:sldId id="280" r:id="rId13"/>
    <p:sldId id="309" r:id="rId14"/>
    <p:sldId id="281" r:id="rId15"/>
    <p:sldId id="275" r:id="rId16"/>
    <p:sldId id="282" r:id="rId17"/>
    <p:sldId id="278" r:id="rId18"/>
    <p:sldId id="285" r:id="rId19"/>
    <p:sldId id="286" r:id="rId20"/>
    <p:sldId id="287" r:id="rId21"/>
    <p:sldId id="263" r:id="rId22"/>
    <p:sldId id="308" r:id="rId23"/>
    <p:sldId id="310" r:id="rId24"/>
    <p:sldId id="311" r:id="rId25"/>
    <p:sldId id="312" r:id="rId26"/>
    <p:sldId id="313" r:id="rId27"/>
    <p:sldId id="314" r:id="rId28"/>
    <p:sldId id="315" r:id="rId29"/>
    <p:sldId id="294" r:id="rId30"/>
    <p:sldId id="293" r:id="rId31"/>
    <p:sldId id="296" r:id="rId32"/>
    <p:sldId id="297" r:id="rId33"/>
    <p:sldId id="298" r:id="rId34"/>
    <p:sldId id="265" r:id="rId35"/>
    <p:sldId id="299" r:id="rId36"/>
    <p:sldId id="300" r:id="rId37"/>
    <p:sldId id="301" r:id="rId38"/>
    <p:sldId id="304" r:id="rId39"/>
    <p:sldId id="305" r:id="rId40"/>
    <p:sldId id="271"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605A6A-7E3B-1B9A-9C1F-291D2EA6AA21}" name="Kevin Porter" initials="KP" userId="S::kporter@centenary.edu::a5f99fa6-605b-433f-9fd0-3b7bb7d0a6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8E23B0-D6CE-4445-A081-7910B633F126}" v="72" dt="2026-09-25T19:11:59.5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Logan" userId="53ad469a-6e42-4aac-9b97-0f7e79c70785" providerId="ADAL" clId="{4D8E23B0-D6CE-4445-A081-7910B633F126}"/>
    <pc:docChg chg="modSld">
      <pc:chgData name="Robin Logan" userId="53ad469a-6e42-4aac-9b97-0f7e79c70785" providerId="ADAL" clId="{4D8E23B0-D6CE-4445-A081-7910B633F126}" dt="2026-09-29T13:15:14.938" v="301"/>
      <pc:docMkLst>
        <pc:docMk/>
      </pc:docMkLst>
      <pc:sldChg chg="modSp mod">
        <pc:chgData name="Robin Logan" userId="53ad469a-6e42-4aac-9b97-0f7e79c70785" providerId="ADAL" clId="{4D8E23B0-D6CE-4445-A081-7910B633F126}" dt="2026-09-25T19:09:56.533" v="29" actId="20577"/>
        <pc:sldMkLst>
          <pc:docMk/>
          <pc:sldMk cId="625813364" sldId="260"/>
        </pc:sldMkLst>
        <pc:spChg chg="mod">
          <ac:chgData name="Robin Logan" userId="53ad469a-6e42-4aac-9b97-0f7e79c70785" providerId="ADAL" clId="{4D8E23B0-D6CE-4445-A081-7910B633F126}" dt="2026-09-25T19:09:56.533" v="29" actId="20577"/>
          <ac:spMkLst>
            <pc:docMk/>
            <pc:sldMk cId="625813364" sldId="260"/>
            <ac:spMk id="6" creationId="{C719696F-D60B-1DBC-DAAE-A989E589BEF7}"/>
          </ac:spMkLst>
        </pc:spChg>
      </pc:sldChg>
      <pc:sldChg chg="modSp mod modNotesTx">
        <pc:chgData name="Robin Logan" userId="53ad469a-6e42-4aac-9b97-0f7e79c70785" providerId="ADAL" clId="{4D8E23B0-D6CE-4445-A081-7910B633F126}" dt="2026-09-29T13:15:06.857" v="300" actId="20577"/>
        <pc:sldMkLst>
          <pc:docMk/>
          <pc:sldMk cId="3652690617" sldId="261"/>
        </pc:sldMkLst>
        <pc:spChg chg="mod">
          <ac:chgData name="Robin Logan" userId="53ad469a-6e42-4aac-9b97-0f7e79c70785" providerId="ADAL" clId="{4D8E23B0-D6CE-4445-A081-7910B633F126}" dt="2026-09-25T19:09:40.199" v="0" actId="20577"/>
          <ac:spMkLst>
            <pc:docMk/>
            <pc:sldMk cId="3652690617" sldId="261"/>
            <ac:spMk id="2" creationId="{06B7504C-01B7-B176-C7CF-6B5DD30F8E1E}"/>
          </ac:spMkLst>
        </pc:spChg>
      </pc:sldChg>
      <pc:sldChg chg="modSp mod">
        <pc:chgData name="Robin Logan" userId="53ad469a-6e42-4aac-9b97-0f7e79c70785" providerId="ADAL" clId="{4D8E23B0-D6CE-4445-A081-7910B633F126}" dt="2026-09-25T19:10:45.605" v="56" actId="6549"/>
        <pc:sldMkLst>
          <pc:docMk/>
          <pc:sldMk cId="5719007" sldId="263"/>
        </pc:sldMkLst>
        <pc:spChg chg="mod">
          <ac:chgData name="Robin Logan" userId="53ad469a-6e42-4aac-9b97-0f7e79c70785" providerId="ADAL" clId="{4D8E23B0-D6CE-4445-A081-7910B633F126}" dt="2026-09-25T19:10:45.605" v="56" actId="6549"/>
          <ac:spMkLst>
            <pc:docMk/>
            <pc:sldMk cId="5719007" sldId="263"/>
            <ac:spMk id="2" creationId="{A11750FE-8906-D2A3-9614-76B2FD7930F6}"/>
          </ac:spMkLst>
        </pc:spChg>
      </pc:sldChg>
      <pc:sldChg chg="modNotesTx">
        <pc:chgData name="Robin Logan" userId="53ad469a-6e42-4aac-9b97-0f7e79c70785" providerId="ADAL" clId="{4D8E23B0-D6CE-4445-A081-7910B633F126}" dt="2026-09-25T19:11:59.545" v="71"/>
        <pc:sldMkLst>
          <pc:docMk/>
          <pc:sldMk cId="4015647965" sldId="271"/>
        </pc:sldMkLst>
      </pc:sldChg>
      <pc:sldChg chg="modSp mod setBg">
        <pc:chgData name="Robin Logan" userId="53ad469a-6e42-4aac-9b97-0f7e79c70785" providerId="ADAL" clId="{4D8E23B0-D6CE-4445-A081-7910B633F126}" dt="2026-09-25T19:11:30.107" v="70"/>
        <pc:sldMkLst>
          <pc:docMk/>
          <pc:sldMk cId="810338489" sldId="304"/>
        </pc:sldMkLst>
        <pc:spChg chg="mod">
          <ac:chgData name="Robin Logan" userId="53ad469a-6e42-4aac-9b97-0f7e79c70785" providerId="ADAL" clId="{4D8E23B0-D6CE-4445-A081-7910B633F126}" dt="2026-09-25T19:11:08.586" v="69" actId="20577"/>
          <ac:spMkLst>
            <pc:docMk/>
            <pc:sldMk cId="810338489" sldId="304"/>
            <ac:spMk id="2" creationId="{E78BF36D-58AD-CC8A-3543-AB7D76E14777}"/>
          </ac:spMkLst>
        </pc:spChg>
      </pc:sldChg>
      <pc:sldChg chg="modNotesTx">
        <pc:chgData name="Robin Logan" userId="53ad469a-6e42-4aac-9b97-0f7e79c70785" providerId="ADAL" clId="{4D8E23B0-D6CE-4445-A081-7910B633F126}" dt="2026-09-29T13:15:14.938" v="301"/>
        <pc:sldMkLst>
          <pc:docMk/>
          <pc:sldMk cId="3274276284" sldId="309"/>
        </pc:sldMkLst>
      </pc:sldChg>
    </pc:docChg>
  </pc:docChgLst>
</pc:chgInfo>
</file>

<file path=ppt/comments/modernComment_134_731C9EAF.xml><?xml version="1.0" encoding="utf-8"?>
<p188:cmLst xmlns:a="http://schemas.openxmlformats.org/drawingml/2006/main" xmlns:r="http://schemas.openxmlformats.org/officeDocument/2006/relationships" xmlns:p188="http://schemas.microsoft.com/office/powerpoint/2018/8/main">
  <p188:cm id="{B60AB61E-A291-49B8-8C8B-0BB227A3AAC6}" authorId="{01605A6A-7E3B-1B9A-9C1F-291D2EA6AA21}" created="2026-09-25T00:08:22.132">
    <pc:sldMkLst xmlns:pc="http://schemas.microsoft.com/office/powerpoint/2013/main/command">
      <pc:docMk/>
      <pc:sldMk cId="1931255471" sldId="307"/>
    </pc:sldMkLst>
    <p188:txBody>
      <a:bodyPr/>
      <a:lstStyle/>
      <a:p>
        <a:r>
          <a:rPr lang="en-US"/>
          <a:t>This was created in Canva and cannot be manipulated in PPT. I can change this or we could scrap it, I just thought it may be a valuable place to start. It seems like issues that we have had in the past often stem from goals/objectives, but also being able to cleanly follow it through the report. I know the template should alleviate that, but I wonder how clear this idea in general is to everyone.​</a:t>
        </a:r>
      </a:p>
    </p188:txBody>
  </p188:cm>
  <p188:cm id="{126EDBC6-7413-45D9-AF33-5A9205090D75}" authorId="{01605A6A-7E3B-1B9A-9C1F-291D2EA6AA21}" created="2026-09-25T00:09:20.679">
    <pc:sldMkLst xmlns:pc="http://schemas.microsoft.com/office/powerpoint/2013/main/command">
      <pc:docMk/>
      <pc:sldMk cId="1931255471" sldId="307"/>
    </pc:sldMkLst>
    <p188:txBody>
      <a:bodyPr/>
      <a:lstStyle/>
      <a:p>
        <a:r>
          <a:rPr lang="en-US"/>
          <a:t>If we like this, maybe it should be moved to right before we talk about goals. If not, just delete!</a:t>
        </a:r>
      </a:p>
    </p188:txBody>
  </p188:cm>
</p188:cmLst>
</file>

<file path=ppt/comments/modernComment_138_5E1DF778.xml><?xml version="1.0" encoding="utf-8"?>
<p188:cmLst xmlns:a="http://schemas.openxmlformats.org/drawingml/2006/main" xmlns:r="http://schemas.openxmlformats.org/officeDocument/2006/relationships" xmlns:p188="http://schemas.microsoft.com/office/powerpoint/2018/8/main">
  <p188:cm id="{D99F27F1-B2F7-432C-BA39-C62A55C45FEA}" authorId="{01605A6A-7E3B-1B9A-9C1F-291D2EA6AA21}" created="2026-09-25T00:14:00.900">
    <pc:sldMkLst xmlns:pc="http://schemas.microsoft.com/office/powerpoint/2013/main/command">
      <pc:docMk/>
      <pc:sldMk cId="2020231971" sldId="290"/>
    </pc:sldMkLst>
    <p188:txBody>
      <a:bodyPr/>
      <a:lstStyle/>
      <a:p>
        <a:r>
          <a:rPr lang="en-US"/>
          <a:t>Option 2 if last slide is too busy. Don't think we should spend a lot of time here.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1052E65-60B0-4FC4-8D66-E00E9E115E0C}" type="datetimeFigureOut">
              <a:rPr lang="en-US" smtClean="0"/>
              <a:t>9/29/2026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CA1705F-4C32-4BCD-ABF3-E03CF88B2373}" type="slidenum">
              <a:rPr lang="en-US" smtClean="0"/>
              <a:t>‹#›</a:t>
            </a:fld>
            <a:endParaRPr lang="en-US"/>
          </a:p>
        </p:txBody>
      </p:sp>
    </p:spTree>
    <p:extLst>
      <p:ext uri="{BB962C8B-B14F-4D97-AF65-F5344CB8AC3E}">
        <p14:creationId xmlns:p14="http://schemas.microsoft.com/office/powerpoint/2010/main" val="366597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Cohort = people</a:t>
            </a:r>
          </a:p>
          <a:p>
            <a:r>
              <a:rPr lang="en-US"/>
              <a:t>Cycle = Timeline</a:t>
            </a:r>
          </a:p>
          <a:p>
            <a:endParaRPr lang="en-US"/>
          </a:p>
          <a:p>
            <a:r>
              <a:rPr lang="en-US"/>
              <a:t>Data collection still has to occur yearly, even if you cohort report is not due in that year.</a:t>
            </a:r>
          </a:p>
          <a:p>
            <a:endParaRPr lang="en-US"/>
          </a:p>
          <a:p>
            <a:r>
              <a:rPr lang="en-US"/>
              <a:t>Fall 2026 cohort data = 2025-2026 – 2026-2027 and planning for 2027-2028, 2028-2029, 2029-2030</a:t>
            </a:r>
          </a:p>
          <a:p>
            <a:r>
              <a:rPr lang="en-US"/>
              <a:t>Fall 2027 cohort data = 2025-2026 – 2026-2027 – 2027-2028 and planning for 2028-2029, 2029-2030, and 2029-2031</a:t>
            </a:r>
          </a:p>
          <a:p>
            <a:r>
              <a:rPr lang="en-US"/>
              <a:t>Fall 2028 cohort data = 2025-2026 – 2026-2027 – 2027-2028 and planning for 2029-2030, 2030-2031, and 2031-2032</a:t>
            </a:r>
          </a:p>
          <a:p>
            <a:endParaRPr lang="en-US"/>
          </a:p>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3</a:t>
            </a:fld>
            <a:endParaRPr lang="en-US"/>
          </a:p>
        </p:txBody>
      </p:sp>
    </p:spTree>
    <p:extLst>
      <p:ext uri="{BB962C8B-B14F-4D97-AF65-F5344CB8AC3E}">
        <p14:creationId xmlns:p14="http://schemas.microsoft.com/office/powerpoint/2010/main" val="679314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Consistency – reports look more alike</a:t>
            </a:r>
          </a:p>
          <a:p>
            <a:r>
              <a:rPr lang="en-US"/>
              <a:t>Clarity – providing greater guidance and clearer expectations</a:t>
            </a:r>
          </a:p>
          <a:p>
            <a:r>
              <a:rPr lang="en-US"/>
              <a:t>Highlighting continuous improvement – hoping new structure will provide better alignment with the assessment process</a:t>
            </a:r>
          </a:p>
          <a:p>
            <a:pPr defTabSz="931774">
              <a:defRPr/>
            </a:pPr>
            <a:r>
              <a:rPr lang="en-US"/>
              <a:t>3-year rotations - The focus shifts from completing an annual report to documenting continuous improvement over time</a:t>
            </a:r>
          </a:p>
          <a:p>
            <a:br>
              <a:rPr lang="en-US"/>
            </a:br>
            <a:r>
              <a:rPr lang="en-US"/>
              <a:t>Eliminate the highlighted part? Should this be in front of the three-year cycle and new template slides?</a:t>
            </a:r>
          </a:p>
        </p:txBody>
      </p:sp>
      <p:sp>
        <p:nvSpPr>
          <p:cNvPr id="4" name="Slide Number Placeholder 3"/>
          <p:cNvSpPr>
            <a:spLocks noGrp="1"/>
          </p:cNvSpPr>
          <p:nvPr>
            <p:ph type="sldNum" sz="quarter" idx="5"/>
          </p:nvPr>
        </p:nvSpPr>
        <p:spPr/>
        <p:txBody>
          <a:bodyPr/>
          <a:lstStyle/>
          <a:p>
            <a:fld id="{7CA1705F-4C32-4BCD-ABF3-E03CF88B2373}" type="slidenum">
              <a:rPr lang="en-US" smtClean="0"/>
              <a:t>4</a:t>
            </a:fld>
            <a:endParaRPr lang="en-US"/>
          </a:p>
        </p:txBody>
      </p:sp>
    </p:spTree>
    <p:extLst>
      <p:ext uri="{BB962C8B-B14F-4D97-AF65-F5344CB8AC3E}">
        <p14:creationId xmlns:p14="http://schemas.microsoft.com/office/powerpoint/2010/main" val="3510673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Looks like the same thing… but</a:t>
            </a:r>
          </a:p>
          <a:p>
            <a:pPr marL="232943" indent="-232943">
              <a:buFont typeface="+mj-lt"/>
              <a:buAutoNum type="arabicPeriod"/>
            </a:pPr>
            <a:endParaRPr lang="en-US"/>
          </a:p>
          <a:p>
            <a:pPr marL="232943" indent="-232943">
              <a:buFont typeface="+mj-lt"/>
              <a:buAutoNum type="arabicPeriod"/>
            </a:pPr>
            <a:r>
              <a:rPr lang="en-US"/>
              <a:t>Designated place for identifying the unit, the person who completed it, what cycle is the unit on, etc.</a:t>
            </a:r>
          </a:p>
          <a:p>
            <a:pPr marL="698830" lvl="1" indent="-232943">
              <a:buFont typeface="+mj-lt"/>
              <a:buAutoNum type="arabicPeriod"/>
            </a:pPr>
            <a:r>
              <a:rPr lang="en-US"/>
              <a:t>With the introduction, we are no long assuming that the reader (Centenary, IEC, VP, The Commission,…) already knows and has a sense of what your unit does and/or is responsible for.</a:t>
            </a:r>
          </a:p>
          <a:p>
            <a:pPr marL="698830" lvl="1" indent="-232943">
              <a:buFont typeface="+mj-lt"/>
              <a:buAutoNum type="arabicPeriod"/>
            </a:pPr>
            <a:r>
              <a:rPr lang="en-US"/>
              <a:t>Targeted questions about your unit</a:t>
            </a:r>
          </a:p>
          <a:p>
            <a:pPr marL="232943" indent="-232943">
              <a:buFont typeface="+mj-lt"/>
              <a:buAutoNum type="arabicPeriod"/>
            </a:pPr>
            <a:r>
              <a:rPr lang="en-US"/>
              <a:t>The new template encourages you to complete the assessment of one goal before moving into the next one.</a:t>
            </a:r>
          </a:p>
          <a:p>
            <a:pPr marL="698830" lvl="1" indent="-232943">
              <a:buFont typeface="+mj-lt"/>
              <a:buAutoNum type="arabicPeriod"/>
            </a:pPr>
            <a:r>
              <a:rPr lang="en-US"/>
              <a:t>Name the Goal</a:t>
            </a:r>
          </a:p>
          <a:p>
            <a:pPr marL="1164717" lvl="2" indent="-232943">
              <a:buFont typeface="+mj-lt"/>
              <a:buAutoNum type="arabicPeriod"/>
            </a:pPr>
            <a:r>
              <a:rPr lang="en-US"/>
              <a:t>Identify the Objectives to meet the goals</a:t>
            </a:r>
          </a:p>
          <a:p>
            <a:pPr marL="1164717" lvl="2" indent="-232943">
              <a:buFont typeface="+mj-lt"/>
              <a:buAutoNum type="arabicPeriod"/>
            </a:pPr>
            <a:r>
              <a:rPr lang="en-US"/>
              <a:t>Describe how you will be collecting the data</a:t>
            </a:r>
          </a:p>
          <a:p>
            <a:pPr marL="1164717" lvl="2" indent="-232943">
              <a:buFont typeface="+mj-lt"/>
              <a:buAutoNum type="arabicPeriod"/>
            </a:pPr>
            <a:r>
              <a:rPr lang="en-US"/>
              <a:t>Then, provide the data, to show:</a:t>
            </a:r>
          </a:p>
          <a:p>
            <a:pPr marL="1630604" lvl="3" indent="-232943">
              <a:buFont typeface="+mj-lt"/>
              <a:buAutoNum type="arabicPeriod"/>
            </a:pPr>
            <a:r>
              <a:rPr lang="en-US"/>
              <a:t>Target – where you aim to be</a:t>
            </a:r>
          </a:p>
          <a:p>
            <a:pPr marL="1630604" lvl="3" indent="-232943">
              <a:buFont typeface="+mj-lt"/>
              <a:buAutoNum type="arabicPeriod"/>
            </a:pPr>
            <a:r>
              <a:rPr lang="en-US"/>
              <a:t>Benchmark – where you are starting</a:t>
            </a:r>
          </a:p>
          <a:p>
            <a:pPr marL="1630604" lvl="3" indent="-232943">
              <a:buFont typeface="+mj-lt"/>
              <a:buAutoNum type="arabicPeriod"/>
            </a:pPr>
            <a:r>
              <a:rPr lang="en-US"/>
              <a:t>Actual – where you landed</a:t>
            </a:r>
          </a:p>
          <a:p>
            <a:pPr marL="1630604" lvl="3" indent="-232943">
              <a:buFont typeface="+mj-lt"/>
              <a:buAutoNum type="arabicPeriod"/>
            </a:pPr>
            <a:r>
              <a:rPr lang="en-US"/>
              <a:t>Results – Did you meet the stated goal?</a:t>
            </a:r>
          </a:p>
          <a:p>
            <a:pPr marL="1164717" lvl="2" indent="-232943">
              <a:buFont typeface="+mj-lt"/>
              <a:buAutoNum type="arabicPeriod"/>
            </a:pPr>
            <a:r>
              <a:rPr lang="en-US"/>
              <a:t>Supporting Information – to provide additional context to help you and the reader(s).  This completes the picture</a:t>
            </a:r>
          </a:p>
          <a:p>
            <a:pPr marL="1164717" lvl="2" indent="-232943">
              <a:buFont typeface="+mj-lt"/>
              <a:buAutoNum type="arabicPeriod"/>
            </a:pPr>
            <a:r>
              <a:rPr lang="en-US"/>
              <a:t>Findings</a:t>
            </a:r>
          </a:p>
          <a:p>
            <a:pPr marL="1630604" lvl="3" indent="-232943">
              <a:buFont typeface="+mj-lt"/>
              <a:buAutoNum type="arabicPeriod"/>
            </a:pPr>
            <a:r>
              <a:rPr lang="en-US"/>
              <a:t>IMPORTANT: State of the Goal – Met, Not Met, Partially Met</a:t>
            </a:r>
          </a:p>
          <a:p>
            <a:pPr marL="1630604" lvl="3" indent="-232943" defTabSz="931774">
              <a:buFont typeface="+mj-lt"/>
              <a:buAutoNum type="arabicPeriod"/>
              <a:defRPr/>
            </a:pPr>
            <a:r>
              <a:rPr lang="en-US"/>
              <a:t>Discuss what you learned from the data collection – and close the thought on this goal</a:t>
            </a:r>
          </a:p>
          <a:p>
            <a:pPr marL="2096491" lvl="4" indent="-232943">
              <a:buFont typeface="+mj-lt"/>
              <a:buAutoNum type="arabicPeriod"/>
            </a:pPr>
            <a:r>
              <a:rPr lang="en-US"/>
              <a:t>If the goal was not met, what are the next steps to meet the goal next time?</a:t>
            </a:r>
          </a:p>
          <a:p>
            <a:pPr marL="2096491" lvl="4" indent="-232943">
              <a:buFont typeface="+mj-lt"/>
              <a:buAutoNum type="arabicPeriod"/>
            </a:pPr>
            <a:r>
              <a:rPr lang="en-US"/>
              <a:t>If the goal was met, what changes will be made to push your unit further forward?</a:t>
            </a:r>
          </a:p>
          <a:p>
            <a:pPr marL="698830" lvl="1" indent="-232943">
              <a:buFont typeface="+mj-lt"/>
              <a:buAutoNum type="arabicPeriod"/>
            </a:pPr>
            <a:r>
              <a:rPr lang="en-US"/>
              <a:t>Name Goal 2 and do the same.</a:t>
            </a:r>
          </a:p>
          <a:p>
            <a:pPr marL="698830" lvl="1" indent="-232943">
              <a:buFont typeface="+mj-lt"/>
              <a:buAutoNum type="arabicPeriod"/>
            </a:pPr>
            <a:r>
              <a:rPr lang="en-US"/>
              <a:t>Planning</a:t>
            </a:r>
          </a:p>
          <a:p>
            <a:pPr marL="1164717" lvl="2" indent="-232943">
              <a:buFont typeface="+mj-lt"/>
              <a:buAutoNum type="arabicPeriod"/>
            </a:pPr>
            <a:r>
              <a:rPr lang="en-US"/>
              <a:t>Since this is now a three-year cycle, this truly becomes the “what will we be doing / collecting over the next three years?”</a:t>
            </a:r>
          </a:p>
          <a:p>
            <a:pPr marL="698830" lvl="1" indent="-232943">
              <a:buFont typeface="+mj-lt"/>
              <a:buAutoNum type="arabicPeriod"/>
            </a:pPr>
            <a:r>
              <a:rPr lang="en-US"/>
              <a:t>Best Practices</a:t>
            </a:r>
          </a:p>
          <a:p>
            <a:pPr marL="698830" lvl="1" indent="-232943">
              <a:buFont typeface="+mj-lt"/>
              <a:buAutoNum type="arabicPeriod"/>
            </a:pPr>
            <a:endParaRPr lang="en-US"/>
          </a:p>
          <a:p>
            <a:pPr marL="698830" lvl="1" indent="-232943">
              <a:buFont typeface="+mj-lt"/>
              <a:buAutoNum type="arabicPeriod"/>
            </a:pPr>
            <a:endParaRPr lang="en-US"/>
          </a:p>
          <a:p>
            <a:pPr marL="698830" lvl="1" indent="-232943">
              <a:buFont typeface="+mj-lt"/>
              <a:buAutoNum type="arabicPeriod"/>
            </a:pPr>
            <a:endParaRPr lang="en-US"/>
          </a:p>
          <a:p>
            <a:pPr marL="698830" lvl="1" indent="-232943">
              <a:buFont typeface="+mj-lt"/>
              <a:buAutoNum type="arabicPeriod"/>
            </a:pPr>
            <a:endParaRPr lang="en-US"/>
          </a:p>
          <a:p>
            <a:pPr marL="698830" lvl="1" indent="-232943">
              <a:buFont typeface="+mj-lt"/>
              <a:buAutoNum type="arabicPeriod"/>
            </a:pPr>
            <a:endParaRPr lang="en-US"/>
          </a:p>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5</a:t>
            </a:fld>
            <a:endParaRPr lang="en-US"/>
          </a:p>
        </p:txBody>
      </p:sp>
    </p:spTree>
    <p:extLst>
      <p:ext uri="{BB962C8B-B14F-4D97-AF65-F5344CB8AC3E}">
        <p14:creationId xmlns:p14="http://schemas.microsoft.com/office/powerpoint/2010/main" val="900036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7</a:t>
            </a:fld>
            <a:endParaRPr lang="en-US"/>
          </a:p>
        </p:txBody>
      </p:sp>
    </p:spTree>
    <p:extLst>
      <p:ext uri="{BB962C8B-B14F-4D97-AF65-F5344CB8AC3E}">
        <p14:creationId xmlns:p14="http://schemas.microsoft.com/office/powerpoint/2010/main" val="1505103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Mission and Vision statements change, this will require a review and potential update of the unit missions statement.  Watch for official approvals from the Cabinet and Board of Directors.</a:t>
            </a:r>
          </a:p>
        </p:txBody>
      </p:sp>
      <p:sp>
        <p:nvSpPr>
          <p:cNvPr id="4" name="Slide Number Placeholder 3"/>
          <p:cNvSpPr>
            <a:spLocks noGrp="1"/>
          </p:cNvSpPr>
          <p:nvPr>
            <p:ph type="sldNum" sz="quarter" idx="5"/>
          </p:nvPr>
        </p:nvSpPr>
        <p:spPr/>
        <p:txBody>
          <a:bodyPr/>
          <a:lstStyle/>
          <a:p>
            <a:fld id="{7CA1705F-4C32-4BCD-ABF3-E03CF88B2373}" type="slidenum">
              <a:rPr lang="en-US" smtClean="0"/>
              <a:t>8</a:t>
            </a:fld>
            <a:endParaRPr lang="en-US"/>
          </a:p>
        </p:txBody>
      </p:sp>
    </p:spTree>
    <p:extLst>
      <p:ext uri="{BB962C8B-B14F-4D97-AF65-F5344CB8AC3E}">
        <p14:creationId xmlns:p14="http://schemas.microsoft.com/office/powerpoint/2010/main" val="1560239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9</a:t>
            </a:fld>
            <a:endParaRPr lang="en-US"/>
          </a:p>
        </p:txBody>
      </p:sp>
    </p:spTree>
    <p:extLst>
      <p:ext uri="{BB962C8B-B14F-4D97-AF65-F5344CB8AC3E}">
        <p14:creationId xmlns:p14="http://schemas.microsoft.com/office/powerpoint/2010/main" val="3227073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the Mission and Vision statements change, this will require a review and potential update of the unit missions statement.  Watch for official approvals from the Cabinet and Board of Directors.</a:t>
            </a:r>
          </a:p>
          <a:p>
            <a:endParaRPr lang="en-US" dirty="0"/>
          </a:p>
        </p:txBody>
      </p:sp>
      <p:sp>
        <p:nvSpPr>
          <p:cNvPr id="4" name="Slide Number Placeholder 3"/>
          <p:cNvSpPr>
            <a:spLocks noGrp="1"/>
          </p:cNvSpPr>
          <p:nvPr>
            <p:ph type="sldNum" sz="quarter" idx="5"/>
          </p:nvPr>
        </p:nvSpPr>
        <p:spPr/>
        <p:txBody>
          <a:bodyPr/>
          <a:lstStyle/>
          <a:p>
            <a:fld id="{7CA1705F-4C32-4BCD-ABF3-E03CF88B2373}" type="slidenum">
              <a:rPr lang="en-US" smtClean="0"/>
              <a:t>10</a:t>
            </a:fld>
            <a:endParaRPr lang="en-US"/>
          </a:p>
        </p:txBody>
      </p:sp>
    </p:spTree>
    <p:extLst>
      <p:ext uri="{BB962C8B-B14F-4D97-AF65-F5344CB8AC3E}">
        <p14:creationId xmlns:p14="http://schemas.microsoft.com/office/powerpoint/2010/main" val="490280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12</a:t>
            </a:fld>
            <a:endParaRPr lang="en-US"/>
          </a:p>
        </p:txBody>
      </p:sp>
    </p:spTree>
    <p:extLst>
      <p:ext uri="{BB962C8B-B14F-4D97-AF65-F5344CB8AC3E}">
        <p14:creationId xmlns:p14="http://schemas.microsoft.com/office/powerpoint/2010/main" val="3535599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13</a:t>
            </a:fld>
            <a:endParaRPr lang="en-US"/>
          </a:p>
        </p:txBody>
      </p:sp>
    </p:spTree>
    <p:extLst>
      <p:ext uri="{BB962C8B-B14F-4D97-AF65-F5344CB8AC3E}">
        <p14:creationId xmlns:p14="http://schemas.microsoft.com/office/powerpoint/2010/main" val="276085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14</a:t>
            </a:fld>
            <a:endParaRPr lang="en-US"/>
          </a:p>
        </p:txBody>
      </p:sp>
    </p:spTree>
    <p:extLst>
      <p:ext uri="{BB962C8B-B14F-4D97-AF65-F5344CB8AC3E}">
        <p14:creationId xmlns:p14="http://schemas.microsoft.com/office/powerpoint/2010/main" val="242133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15</a:t>
            </a:fld>
            <a:endParaRPr lang="en-US"/>
          </a:p>
        </p:txBody>
      </p:sp>
    </p:spTree>
    <p:extLst>
      <p:ext uri="{BB962C8B-B14F-4D97-AF65-F5344CB8AC3E}">
        <p14:creationId xmlns:p14="http://schemas.microsoft.com/office/powerpoint/2010/main" val="2284752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Reporting for accreditation agencies beyond The Commission</a:t>
            </a:r>
          </a:p>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16</a:t>
            </a:fld>
            <a:endParaRPr lang="en-US"/>
          </a:p>
        </p:txBody>
      </p:sp>
    </p:spTree>
    <p:extLst>
      <p:ext uri="{BB962C8B-B14F-4D97-AF65-F5344CB8AC3E}">
        <p14:creationId xmlns:p14="http://schemas.microsoft.com/office/powerpoint/2010/main" val="1640870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17</a:t>
            </a:fld>
            <a:endParaRPr lang="en-US"/>
          </a:p>
        </p:txBody>
      </p:sp>
    </p:spTree>
    <p:extLst>
      <p:ext uri="{BB962C8B-B14F-4D97-AF65-F5344CB8AC3E}">
        <p14:creationId xmlns:p14="http://schemas.microsoft.com/office/powerpoint/2010/main" val="1220757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Bring about improvement, even if the goal was met.  We should not state “we will continue to monitor progress.”</a:t>
            </a:r>
          </a:p>
        </p:txBody>
      </p:sp>
      <p:sp>
        <p:nvSpPr>
          <p:cNvPr id="4" name="Slide Number Placeholder 3"/>
          <p:cNvSpPr>
            <a:spLocks noGrp="1"/>
          </p:cNvSpPr>
          <p:nvPr>
            <p:ph type="sldNum" sz="quarter" idx="5"/>
          </p:nvPr>
        </p:nvSpPr>
        <p:spPr/>
        <p:txBody>
          <a:bodyPr/>
          <a:lstStyle/>
          <a:p>
            <a:fld id="{7CA1705F-4C32-4BCD-ABF3-E03CF88B2373}" type="slidenum">
              <a:rPr lang="en-US" smtClean="0"/>
              <a:t>18</a:t>
            </a:fld>
            <a:endParaRPr lang="en-US"/>
          </a:p>
        </p:txBody>
      </p:sp>
    </p:spTree>
    <p:extLst>
      <p:ext uri="{BB962C8B-B14F-4D97-AF65-F5344CB8AC3E}">
        <p14:creationId xmlns:p14="http://schemas.microsoft.com/office/powerpoint/2010/main" val="480040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a:p>
            <a:r>
              <a:rPr lang="en-US" i="0"/>
              <a:t>Before getting into the template, I thought we could review the flow in another format. We can state how once the unit introduces itself, the template exists to document each part of the cycle.</a:t>
            </a:r>
          </a:p>
        </p:txBody>
      </p:sp>
      <p:sp>
        <p:nvSpPr>
          <p:cNvPr id="4" name="Slide Number Placeholder 3"/>
          <p:cNvSpPr>
            <a:spLocks noGrp="1"/>
          </p:cNvSpPr>
          <p:nvPr>
            <p:ph type="sldNum" sz="quarter" idx="5"/>
          </p:nvPr>
        </p:nvSpPr>
        <p:spPr/>
        <p:txBody>
          <a:bodyPr/>
          <a:lstStyle/>
          <a:p>
            <a:fld id="{7CA1705F-4C32-4BCD-ABF3-E03CF88B2373}" type="slidenum">
              <a:rPr lang="en-US" smtClean="0"/>
              <a:t>19</a:t>
            </a:fld>
            <a:endParaRPr lang="en-US"/>
          </a:p>
        </p:txBody>
      </p:sp>
    </p:spTree>
    <p:extLst>
      <p:ext uri="{BB962C8B-B14F-4D97-AF65-F5344CB8AC3E}">
        <p14:creationId xmlns:p14="http://schemas.microsoft.com/office/powerpoint/2010/main" val="4281421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42424"/>
                </a:solidFill>
                <a:highlight>
                  <a:srgbClr val="FFFFFF"/>
                </a:highlight>
              </a:rPr>
              <a:t>A frequently noted comment by IEC in administrative program reports last year was that the goals and objectives do not need to be all-encompassing for the unit. </a:t>
            </a:r>
            <a:endParaRPr lang="en-US">
              <a:solidFill>
                <a:srgbClr val="000000"/>
              </a:solidFill>
            </a:endParaRPr>
          </a:p>
          <a:p>
            <a:r>
              <a:rPr lang="en-US">
                <a:solidFill>
                  <a:srgbClr val="242424"/>
                </a:solidFill>
                <a:highlight>
                  <a:srgbClr val="FFFFFF"/>
                </a:highlight>
              </a:rPr>
              <a:t>Everything the unit does is not quantifiable and therefore does not need to represented here </a:t>
            </a:r>
            <a:endParaRPr lang="en-US">
              <a:solidFill>
                <a:srgbClr val="000000"/>
              </a:solidFill>
            </a:endParaRPr>
          </a:p>
          <a:p>
            <a:r>
              <a:rPr lang="en-US">
                <a:solidFill>
                  <a:srgbClr val="242424"/>
                </a:solidFill>
                <a:highlight>
                  <a:srgbClr val="FFFFFF"/>
                </a:highlight>
              </a:rPr>
              <a:t>The program report for "The Commission" needs to focus on aspects of the unit that lend themselves to being quantifiable. </a:t>
            </a:r>
            <a:endParaRPr lang="en-US">
              <a:solidFill>
                <a:srgbClr val="000000"/>
              </a:solidFill>
            </a:endParaRPr>
          </a:p>
          <a:p>
            <a:r>
              <a:rPr lang="en-US">
                <a:solidFill>
                  <a:srgbClr val="242424"/>
                </a:solidFill>
                <a:highlight>
                  <a:srgbClr val="FFFFFF"/>
                </a:highlight>
              </a:rPr>
              <a:t>A comment to that effect would be appropriate somewhere here.</a:t>
            </a:r>
            <a:br>
              <a:rPr lang="en-US">
                <a:highlight>
                  <a:srgbClr val="FFFFFF"/>
                </a:highlight>
                <a:cs typeface="+mn-lt"/>
              </a:rPr>
            </a:br>
            <a:br>
              <a:rPr lang="en-US">
                <a:highlight>
                  <a:srgbClr val="FFFFFF"/>
                </a:highlight>
                <a:cs typeface="+mn-lt"/>
              </a:rPr>
            </a:br>
            <a:r>
              <a:rPr lang="en-US">
                <a:solidFill>
                  <a:srgbClr val="242424"/>
                </a:solidFill>
                <a:highlight>
                  <a:srgbClr val="FFFFFF"/>
                </a:highlight>
              </a:rPr>
              <a:t>*Goals themselves should not be measurable. They become measurable through the objectives used to obtain the goal.</a:t>
            </a:r>
          </a:p>
        </p:txBody>
      </p:sp>
      <p:sp>
        <p:nvSpPr>
          <p:cNvPr id="4" name="Slide Number Placeholder 3"/>
          <p:cNvSpPr>
            <a:spLocks noGrp="1"/>
          </p:cNvSpPr>
          <p:nvPr>
            <p:ph type="sldNum" sz="quarter" idx="5"/>
          </p:nvPr>
        </p:nvSpPr>
        <p:spPr/>
        <p:txBody>
          <a:bodyPr/>
          <a:lstStyle/>
          <a:p>
            <a:fld id="{7CA1705F-4C32-4BCD-ABF3-E03CF88B2373}" type="slidenum">
              <a:rPr lang="en-US" smtClean="0"/>
              <a:t>20</a:t>
            </a:fld>
            <a:endParaRPr lang="en-US"/>
          </a:p>
        </p:txBody>
      </p:sp>
    </p:spTree>
    <p:extLst>
      <p:ext uri="{BB962C8B-B14F-4D97-AF65-F5344CB8AC3E}">
        <p14:creationId xmlns:p14="http://schemas.microsoft.com/office/powerpoint/2010/main" val="98007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US"/>
              <a:t>Explaining the bottom boxes:</a:t>
            </a:r>
            <a:br>
              <a:rPr lang="en-US">
                <a:cs typeface="+mn-lt"/>
              </a:rPr>
            </a:br>
            <a:endParaRPr lang="en-US">
              <a:cs typeface="+mn-lt"/>
            </a:endParaRPr>
          </a:p>
          <a:p>
            <a:pPr marL="171450" indent="-171450">
              <a:lnSpc>
                <a:spcPct val="114999"/>
              </a:lnSpc>
              <a:buFont typeface="Arial"/>
              <a:buChar char="•"/>
            </a:pPr>
            <a:r>
              <a:rPr lang="en-US" b="1"/>
              <a:t>New</a:t>
            </a:r>
            <a:r>
              <a:rPr lang="en-US"/>
              <a:t>: Something started for this cycle. </a:t>
            </a:r>
          </a:p>
          <a:p>
            <a:pPr marL="171450" indent="-171450">
              <a:lnSpc>
                <a:spcPct val="114999"/>
              </a:lnSpc>
              <a:buFont typeface="Arial"/>
              <a:buChar char="•"/>
            </a:pPr>
            <a:r>
              <a:rPr lang="en-US" b="1"/>
              <a:t>Continuing</a:t>
            </a:r>
            <a:r>
              <a:rPr lang="en-US"/>
              <a:t>: Something that has been brought forward from the last cycle. Review strategic planning linkage and how long this goal has remained unchanged.</a:t>
            </a:r>
          </a:p>
          <a:p>
            <a:pPr marL="171450" indent="-171450">
              <a:lnSpc>
                <a:spcPct val="114999"/>
              </a:lnSpc>
              <a:buFont typeface="Arial"/>
              <a:buChar char="•"/>
            </a:pPr>
            <a:r>
              <a:rPr lang="en-US" b="1"/>
              <a:t>Completed</a:t>
            </a:r>
            <a:r>
              <a:rPr lang="en-US"/>
              <a:t>: Something that was brought forward from the last cycle but is now considered to be resolved. Provide assessment to explain the conclusion of goal. New Goal needed for next cycle. </a:t>
            </a:r>
          </a:p>
          <a:p>
            <a:pPr marL="171450" indent="-171450">
              <a:lnSpc>
                <a:spcPct val="114999"/>
              </a:lnSpc>
              <a:buFont typeface="Arial"/>
              <a:buChar char="•"/>
            </a:pPr>
            <a:r>
              <a:rPr lang="en-US" b="1"/>
              <a:t>Discontinued</a:t>
            </a:r>
            <a:r>
              <a:rPr lang="en-US"/>
              <a:t>: Something that was brought forward from the last cycle but is now inactive due to significant changes. Provide assessment to explain the conclusion of goal. New Goal needed for next cycle.</a:t>
            </a:r>
          </a:p>
          <a:p>
            <a:endParaRPr lang="en-US">
              <a:cs typeface="+mn-lt"/>
            </a:endParaRPr>
          </a:p>
        </p:txBody>
      </p:sp>
      <p:sp>
        <p:nvSpPr>
          <p:cNvPr id="4" name="Slide Number Placeholder 3"/>
          <p:cNvSpPr>
            <a:spLocks noGrp="1"/>
          </p:cNvSpPr>
          <p:nvPr>
            <p:ph type="sldNum" sz="quarter" idx="5"/>
          </p:nvPr>
        </p:nvSpPr>
        <p:spPr/>
        <p:txBody>
          <a:bodyPr/>
          <a:lstStyle/>
          <a:p>
            <a:fld id="{7CA1705F-4C32-4BCD-ABF3-E03CF88B2373}" type="slidenum">
              <a:rPr lang="en-US" smtClean="0"/>
              <a:t>21</a:t>
            </a:fld>
            <a:endParaRPr lang="en-US"/>
          </a:p>
        </p:txBody>
      </p:sp>
    </p:spTree>
    <p:extLst>
      <p:ext uri="{BB962C8B-B14F-4D97-AF65-F5344CB8AC3E}">
        <p14:creationId xmlns:p14="http://schemas.microsoft.com/office/powerpoint/2010/main" val="3060992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US">
                <a:cs typeface="+mn-lt"/>
              </a:rPr>
              <a:t>Option if last slide is too busy – I don't think this needs much attention</a:t>
            </a:r>
            <a:br>
              <a:rPr lang="en-US">
                <a:cs typeface="+mn-lt"/>
              </a:rPr>
            </a:br>
            <a:br>
              <a:rPr lang="en-US">
                <a:cs typeface="+mn-lt"/>
              </a:rPr>
            </a:br>
            <a:endParaRPr lang="en-US">
              <a:cs typeface="+mn-lt"/>
            </a:endParaRPr>
          </a:p>
          <a:p>
            <a:pPr marL="171450" indent="-171450">
              <a:lnSpc>
                <a:spcPct val="114999"/>
              </a:lnSpc>
              <a:buFont typeface="Arial,Sans-Serif"/>
              <a:buChar char="•"/>
            </a:pPr>
            <a:r>
              <a:rPr lang="en-US" b="1"/>
              <a:t>New</a:t>
            </a:r>
            <a:r>
              <a:rPr lang="en-US"/>
              <a:t>: Something started for this cycle. </a:t>
            </a:r>
            <a:endParaRPr lang="en-US">
              <a:solidFill>
                <a:srgbClr val="444444"/>
              </a:solidFill>
            </a:endParaRPr>
          </a:p>
          <a:p>
            <a:pPr marL="171450" indent="-171450">
              <a:lnSpc>
                <a:spcPct val="114999"/>
              </a:lnSpc>
              <a:buFont typeface="Arial,Sans-Serif"/>
              <a:buChar char="•"/>
            </a:pPr>
            <a:r>
              <a:rPr lang="en-US" b="1"/>
              <a:t>Continuing</a:t>
            </a:r>
            <a:r>
              <a:rPr lang="en-US"/>
              <a:t>: Something that has been brought forward from the last cycle. Review strategic planning linkage and how long this goal has remained unchanged.</a:t>
            </a:r>
            <a:endParaRPr lang="en-US">
              <a:solidFill>
                <a:srgbClr val="444444"/>
              </a:solidFill>
            </a:endParaRPr>
          </a:p>
          <a:p>
            <a:pPr marL="171450" indent="-171450">
              <a:lnSpc>
                <a:spcPct val="114999"/>
              </a:lnSpc>
              <a:buFont typeface="Arial,Sans-Serif"/>
              <a:buChar char="•"/>
            </a:pPr>
            <a:r>
              <a:rPr lang="en-US" b="1"/>
              <a:t>Completed</a:t>
            </a:r>
            <a:r>
              <a:rPr lang="en-US"/>
              <a:t>: Something that was brought forward from the last cycle but is now considered to be resolved. Provide assessment to explain the conclusion of goal. New Goal needed for next cycle. </a:t>
            </a:r>
            <a:endParaRPr lang="en-US">
              <a:solidFill>
                <a:srgbClr val="444444"/>
              </a:solidFill>
            </a:endParaRPr>
          </a:p>
          <a:p>
            <a:pPr marL="171450" indent="-171450">
              <a:lnSpc>
                <a:spcPct val="114999"/>
              </a:lnSpc>
              <a:buFont typeface="Arial,Sans-Serif"/>
              <a:buChar char="•"/>
            </a:pPr>
            <a:r>
              <a:rPr lang="en-US" b="1"/>
              <a:t>Discontinued</a:t>
            </a:r>
            <a:r>
              <a:rPr lang="en-US"/>
              <a:t>: Something that was brought forward from the last cycle but is now inactive due to significant changes. Provide assessment to explain the conclusion of goal. New Goal needed for next cycle.</a:t>
            </a:r>
            <a:endParaRPr lang="en-US">
              <a:solidFill>
                <a:srgbClr val="444444"/>
              </a:solidFill>
            </a:endParaRPr>
          </a:p>
          <a:p>
            <a:endParaRPr lang="en-US">
              <a:solidFill>
                <a:srgbClr val="444444"/>
              </a:solidFill>
            </a:endParaRPr>
          </a:p>
          <a:p>
            <a:br>
              <a:rPr lang="en-US">
                <a:cs typeface="+mn-lt"/>
              </a:rPr>
            </a:br>
            <a:br>
              <a:rPr lang="en-US">
                <a:cs typeface="+mn-lt"/>
              </a:rPr>
            </a:br>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22</a:t>
            </a:fld>
            <a:endParaRPr lang="en-US"/>
          </a:p>
        </p:txBody>
      </p:sp>
    </p:spTree>
    <p:extLst>
      <p:ext uri="{BB962C8B-B14F-4D97-AF65-F5344CB8AC3E}">
        <p14:creationId xmlns:p14="http://schemas.microsoft.com/office/powerpoint/2010/main" val="1668059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CA1705F-4C32-4BCD-ABF3-E03CF88B2373}" type="slidenum">
              <a:rPr lang="en-US" smtClean="0"/>
              <a:t>23</a:t>
            </a:fld>
            <a:endParaRPr lang="en-US"/>
          </a:p>
        </p:txBody>
      </p:sp>
    </p:spTree>
    <p:extLst>
      <p:ext uri="{BB962C8B-B14F-4D97-AF65-F5344CB8AC3E}">
        <p14:creationId xmlns:p14="http://schemas.microsoft.com/office/powerpoint/2010/main" val="1207462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Just an example.  Not necessarily a real goal.</a:t>
            </a:r>
          </a:p>
        </p:txBody>
      </p:sp>
      <p:sp>
        <p:nvSpPr>
          <p:cNvPr id="4" name="Slide Number Placeholder 3"/>
          <p:cNvSpPr>
            <a:spLocks noGrp="1"/>
          </p:cNvSpPr>
          <p:nvPr>
            <p:ph type="sldNum" sz="quarter" idx="5"/>
          </p:nvPr>
        </p:nvSpPr>
        <p:spPr/>
        <p:txBody>
          <a:bodyPr/>
          <a:lstStyle/>
          <a:p>
            <a:fld id="{7CA1705F-4C32-4BCD-ABF3-E03CF88B2373}" type="slidenum">
              <a:rPr lang="en-US" smtClean="0"/>
              <a:t>24</a:t>
            </a:fld>
            <a:endParaRPr lang="en-US"/>
          </a:p>
        </p:txBody>
      </p:sp>
    </p:spTree>
    <p:extLst>
      <p:ext uri="{BB962C8B-B14F-4D97-AF65-F5344CB8AC3E}">
        <p14:creationId xmlns:p14="http://schemas.microsoft.com/office/powerpoint/2010/main" val="2870016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502DC-D423-1BF8-ECA5-B29B1940EC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9D81D-EBFF-759B-CF3D-0B9F89A3D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F8CFD-B932-88F5-8E67-3A2463548A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55FE5B-31FB-D7E4-5247-9B777D50D577}"/>
              </a:ext>
            </a:extLst>
          </p:cNvPr>
          <p:cNvSpPr>
            <a:spLocks noGrp="1"/>
          </p:cNvSpPr>
          <p:nvPr>
            <p:ph type="sldNum" sz="quarter" idx="5"/>
          </p:nvPr>
        </p:nvSpPr>
        <p:spPr/>
        <p:txBody>
          <a:bodyPr/>
          <a:lstStyle/>
          <a:p>
            <a:fld id="{7CA1705F-4C32-4BCD-ABF3-E03CF88B2373}" type="slidenum">
              <a:rPr lang="en-US" smtClean="0"/>
              <a:t>25</a:t>
            </a:fld>
            <a:endParaRPr lang="en-US"/>
          </a:p>
        </p:txBody>
      </p:sp>
    </p:spTree>
    <p:extLst>
      <p:ext uri="{BB962C8B-B14F-4D97-AF65-F5344CB8AC3E}">
        <p14:creationId xmlns:p14="http://schemas.microsoft.com/office/powerpoint/2010/main" val="490181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26</a:t>
            </a:fld>
            <a:endParaRPr lang="en-US"/>
          </a:p>
        </p:txBody>
      </p:sp>
    </p:spTree>
    <p:extLst>
      <p:ext uri="{BB962C8B-B14F-4D97-AF65-F5344CB8AC3E}">
        <p14:creationId xmlns:p14="http://schemas.microsoft.com/office/powerpoint/2010/main" val="27579056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27</a:t>
            </a:fld>
            <a:endParaRPr lang="en-US"/>
          </a:p>
        </p:txBody>
      </p:sp>
    </p:spTree>
    <p:extLst>
      <p:ext uri="{BB962C8B-B14F-4D97-AF65-F5344CB8AC3E}">
        <p14:creationId xmlns:p14="http://schemas.microsoft.com/office/powerpoint/2010/main" val="1650041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funnel point would have some kind of way to record the outcomes.</a:t>
            </a:r>
          </a:p>
        </p:txBody>
      </p:sp>
      <p:sp>
        <p:nvSpPr>
          <p:cNvPr id="4" name="Slide Number Placeholder 3"/>
          <p:cNvSpPr>
            <a:spLocks noGrp="1"/>
          </p:cNvSpPr>
          <p:nvPr>
            <p:ph type="sldNum" sz="quarter" idx="5"/>
          </p:nvPr>
        </p:nvSpPr>
        <p:spPr/>
        <p:txBody>
          <a:bodyPr/>
          <a:lstStyle/>
          <a:p>
            <a:fld id="{7CA1705F-4C32-4BCD-ABF3-E03CF88B2373}" type="slidenum">
              <a:rPr lang="en-US" smtClean="0"/>
              <a:t>28</a:t>
            </a:fld>
            <a:endParaRPr lang="en-US"/>
          </a:p>
        </p:txBody>
      </p:sp>
    </p:spTree>
    <p:extLst>
      <p:ext uri="{BB962C8B-B14F-4D97-AF65-F5344CB8AC3E}">
        <p14:creationId xmlns:p14="http://schemas.microsoft.com/office/powerpoint/2010/main" val="20761172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29</a:t>
            </a:fld>
            <a:endParaRPr lang="en-US"/>
          </a:p>
        </p:txBody>
      </p:sp>
    </p:spTree>
    <p:extLst>
      <p:ext uri="{BB962C8B-B14F-4D97-AF65-F5344CB8AC3E}">
        <p14:creationId xmlns:p14="http://schemas.microsoft.com/office/powerpoint/2010/main" val="33831153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not say “we will continue to monitor”</a:t>
            </a:r>
          </a:p>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30</a:t>
            </a:fld>
            <a:endParaRPr lang="en-US"/>
          </a:p>
        </p:txBody>
      </p:sp>
    </p:spTree>
    <p:extLst>
      <p:ext uri="{BB962C8B-B14F-4D97-AF65-F5344CB8AC3E}">
        <p14:creationId xmlns:p14="http://schemas.microsoft.com/office/powerpoint/2010/main" val="630306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31</a:t>
            </a:fld>
            <a:endParaRPr lang="en-US"/>
          </a:p>
        </p:txBody>
      </p:sp>
    </p:spTree>
    <p:extLst>
      <p:ext uri="{BB962C8B-B14F-4D97-AF65-F5344CB8AC3E}">
        <p14:creationId xmlns:p14="http://schemas.microsoft.com/office/powerpoint/2010/main" val="2711294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least 2</a:t>
            </a:r>
          </a:p>
        </p:txBody>
      </p:sp>
      <p:sp>
        <p:nvSpPr>
          <p:cNvPr id="4" name="Slide Number Placeholder 3"/>
          <p:cNvSpPr>
            <a:spLocks noGrp="1"/>
          </p:cNvSpPr>
          <p:nvPr>
            <p:ph type="sldNum" sz="quarter" idx="5"/>
          </p:nvPr>
        </p:nvSpPr>
        <p:spPr/>
        <p:txBody>
          <a:bodyPr/>
          <a:lstStyle/>
          <a:p>
            <a:fld id="{7CA1705F-4C32-4BCD-ABF3-E03CF88B2373}" type="slidenum">
              <a:rPr lang="en-US" smtClean="0"/>
              <a:t>33</a:t>
            </a:fld>
            <a:endParaRPr lang="en-US"/>
          </a:p>
        </p:txBody>
      </p:sp>
    </p:spTree>
    <p:extLst>
      <p:ext uri="{BB962C8B-B14F-4D97-AF65-F5344CB8AC3E}">
        <p14:creationId xmlns:p14="http://schemas.microsoft.com/office/powerpoint/2010/main" val="2605927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Repeat this</a:t>
            </a:r>
          </a:p>
        </p:txBody>
      </p:sp>
      <p:sp>
        <p:nvSpPr>
          <p:cNvPr id="4" name="Slide Number Placeholder 3"/>
          <p:cNvSpPr>
            <a:spLocks noGrp="1"/>
          </p:cNvSpPr>
          <p:nvPr>
            <p:ph type="sldNum" sz="quarter" idx="5"/>
          </p:nvPr>
        </p:nvSpPr>
        <p:spPr/>
        <p:txBody>
          <a:bodyPr/>
          <a:lstStyle/>
          <a:p>
            <a:fld id="{7CA1705F-4C32-4BCD-ABF3-E03CF88B2373}" type="slidenum">
              <a:rPr lang="en-US" smtClean="0"/>
              <a:t>34</a:t>
            </a:fld>
            <a:endParaRPr lang="en-US"/>
          </a:p>
        </p:txBody>
      </p:sp>
    </p:spTree>
    <p:extLst>
      <p:ext uri="{BB962C8B-B14F-4D97-AF65-F5344CB8AC3E}">
        <p14:creationId xmlns:p14="http://schemas.microsoft.com/office/powerpoint/2010/main" val="2531992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35</a:t>
            </a:fld>
            <a:endParaRPr lang="en-US"/>
          </a:p>
        </p:txBody>
      </p:sp>
    </p:spTree>
    <p:extLst>
      <p:ext uri="{BB962C8B-B14F-4D97-AF65-F5344CB8AC3E}">
        <p14:creationId xmlns:p14="http://schemas.microsoft.com/office/powerpoint/2010/main" val="3972994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36</a:t>
            </a:fld>
            <a:endParaRPr lang="en-US"/>
          </a:p>
        </p:txBody>
      </p:sp>
    </p:spTree>
    <p:extLst>
      <p:ext uri="{BB962C8B-B14F-4D97-AF65-F5344CB8AC3E}">
        <p14:creationId xmlns:p14="http://schemas.microsoft.com/office/powerpoint/2010/main" val="1108691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Cohort = people</a:t>
            </a:r>
          </a:p>
          <a:p>
            <a:r>
              <a:rPr lang="en-US"/>
              <a:t>Cycle = Timeline</a:t>
            </a:r>
          </a:p>
          <a:p>
            <a:endParaRPr lang="en-US"/>
          </a:p>
          <a:p>
            <a:r>
              <a:rPr lang="en-US"/>
              <a:t>Data collection still has to occur yearly, even if you cohort report is not due in that year.</a:t>
            </a:r>
          </a:p>
          <a:p>
            <a:endParaRPr lang="en-US"/>
          </a:p>
          <a:p>
            <a:r>
              <a:rPr lang="en-US"/>
              <a:t>Fall 2026 cohort data = 2025-2026 – 2026-2027 and planning for 2027-2028, 2028-2029, 2029-2030</a:t>
            </a:r>
          </a:p>
          <a:p>
            <a:r>
              <a:rPr lang="en-US"/>
              <a:t>Fall 2027 cohort data = 2025-2026 – 2026-2027 – 2027-2028 and planning for 2028-2029, 2029-2030, and 2029-2031</a:t>
            </a:r>
          </a:p>
          <a:p>
            <a:r>
              <a:rPr lang="en-US"/>
              <a:t>Fall 2028 cohort data = 2025-2026 – 2026-2027 – 2027-2028 and planning for 2029-2030, 2030-2031, and 2031-2032</a:t>
            </a:r>
          </a:p>
          <a:p>
            <a:endParaRPr lang="en-US"/>
          </a:p>
        </p:txBody>
      </p:sp>
      <p:sp>
        <p:nvSpPr>
          <p:cNvPr id="4" name="Slide Number Placeholder 3"/>
          <p:cNvSpPr>
            <a:spLocks noGrp="1"/>
          </p:cNvSpPr>
          <p:nvPr>
            <p:ph type="sldNum" sz="quarter" idx="5"/>
          </p:nvPr>
        </p:nvSpPr>
        <p:spPr/>
        <p:txBody>
          <a:bodyPr/>
          <a:lstStyle/>
          <a:p>
            <a:fld id="{7CA1705F-4C32-4BCD-ABF3-E03CF88B2373}" type="slidenum">
              <a:rPr lang="en-US" smtClean="0"/>
              <a:t>37</a:t>
            </a:fld>
            <a:endParaRPr lang="en-US"/>
          </a:p>
        </p:txBody>
      </p:sp>
    </p:spTree>
    <p:extLst>
      <p:ext uri="{BB962C8B-B14F-4D97-AF65-F5344CB8AC3E}">
        <p14:creationId xmlns:p14="http://schemas.microsoft.com/office/powerpoint/2010/main" val="528673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8E255-02A3-02FC-7B0C-B793281A64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2F33C5-0911-3E29-32B6-66125DBCEC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266C5A-BFD5-322A-68D7-D076CB042D50}"/>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5" name="Footer Placeholder 4">
            <a:extLst>
              <a:ext uri="{FF2B5EF4-FFF2-40B4-BE49-F238E27FC236}">
                <a16:creationId xmlns:a16="http://schemas.microsoft.com/office/drawing/2014/main" id="{B1FC6F9D-46A3-4A66-D3F5-9E9D6B7148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D56AF2-C43F-626A-D3B7-04843764C4B1}"/>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292353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373B-3BBE-073B-54D8-D95545B74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14025E-0B0D-FA40-0E0F-9736AA3639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8B0819-CE0C-B1FC-EEE7-5CC32405B54A}"/>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5" name="Footer Placeholder 4">
            <a:extLst>
              <a:ext uri="{FF2B5EF4-FFF2-40B4-BE49-F238E27FC236}">
                <a16:creationId xmlns:a16="http://schemas.microsoft.com/office/drawing/2014/main" id="{9EAB9512-E9C3-E5CE-2F5E-681C0FC5B2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4C8E4-4545-AF09-3BEF-BF4405C00875}"/>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890172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D78E-2E1D-176B-0453-45BDD7977B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2939EC-CBF0-E90A-03D5-30A9244F6E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0A204F-4616-076A-16C6-A8993032456C}"/>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5" name="Footer Placeholder 4">
            <a:extLst>
              <a:ext uri="{FF2B5EF4-FFF2-40B4-BE49-F238E27FC236}">
                <a16:creationId xmlns:a16="http://schemas.microsoft.com/office/drawing/2014/main" id="{190D8A46-4D09-7B3B-DA30-5B2730693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D62945-94C8-A1D2-232B-1D8C5FD5E873}"/>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866529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894AB-F70E-D285-8152-78CACF4FB4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8A5118-F4A2-8BF0-2FDC-4577D7FAD5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6595AB-D3A9-F420-7E4D-45DD4232EA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53424-11B3-05CB-4C52-43BAD1A2CD26}"/>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6" name="Footer Placeholder 5">
            <a:extLst>
              <a:ext uri="{FF2B5EF4-FFF2-40B4-BE49-F238E27FC236}">
                <a16:creationId xmlns:a16="http://schemas.microsoft.com/office/drawing/2014/main" id="{B7168718-41B9-B00A-FA07-24C7EB1299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4E272A-821C-16EC-772D-97E8258DE389}"/>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3522591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E9DD4-9E69-6D63-5C24-8F4D68DD00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7AE05A-D69C-86B0-D151-CA7CB37D05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F81020-E85E-3517-4CA5-122E3AAD85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E4044A-54C8-D843-7C36-389A7E54DE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22603D-A1C1-E3DA-E01A-FC75E0776E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EF7A00-8F8C-C97B-DC22-6D7D00D2E1BC}"/>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8" name="Footer Placeholder 7">
            <a:extLst>
              <a:ext uri="{FF2B5EF4-FFF2-40B4-BE49-F238E27FC236}">
                <a16:creationId xmlns:a16="http://schemas.microsoft.com/office/drawing/2014/main" id="{F8725E3B-A447-E7EB-0624-DF5C6F61F2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07DF0D-62DB-D32F-359F-550E97F83997}"/>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1205952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87C9-9FB2-224D-2C20-93BCFBE00D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335850-D550-840F-F7E1-8AA5908C14C1}"/>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4" name="Footer Placeholder 3">
            <a:extLst>
              <a:ext uri="{FF2B5EF4-FFF2-40B4-BE49-F238E27FC236}">
                <a16:creationId xmlns:a16="http://schemas.microsoft.com/office/drawing/2014/main" id="{BA5D42B4-21C8-9B88-519C-BB6FAC9A694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51F4CB-589E-7C7C-9C0F-4C3DAD564051}"/>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973332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DACC4F-ADB7-DEE3-E8EA-E9BE7B0AF7C9}"/>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3" name="Footer Placeholder 2">
            <a:extLst>
              <a:ext uri="{FF2B5EF4-FFF2-40B4-BE49-F238E27FC236}">
                <a16:creationId xmlns:a16="http://schemas.microsoft.com/office/drawing/2014/main" id="{6BC371FD-EDC6-4F42-8893-271253CC14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0EA390-29E1-7567-CC11-A885C10233DC}"/>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2391052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41328-0F69-00F6-0D89-4A36AC2612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08B881-8E9C-486F-9C8A-74E3ABFEC6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6B8641-456F-E0B6-E8A2-284F2B6F36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3379DE-C564-8D23-18CB-37F8F60E478B}"/>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6" name="Footer Placeholder 5">
            <a:extLst>
              <a:ext uri="{FF2B5EF4-FFF2-40B4-BE49-F238E27FC236}">
                <a16:creationId xmlns:a16="http://schemas.microsoft.com/office/drawing/2014/main" id="{099E818B-5F3C-4D5D-EBB0-403C2E94B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7E5AE7-D7F4-A9A6-D7FF-9659279C9FF8}"/>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560699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49D2F-2F6D-1A68-81CE-45988051AB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E6FB03-4850-A1CB-A642-CBFF6B969B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56AC2D8-DF25-8932-8A3B-9C0C3F8CE8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21739F-B143-ED7C-7DDE-6ECDEE29040F}"/>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6" name="Footer Placeholder 5">
            <a:extLst>
              <a:ext uri="{FF2B5EF4-FFF2-40B4-BE49-F238E27FC236}">
                <a16:creationId xmlns:a16="http://schemas.microsoft.com/office/drawing/2014/main" id="{F3C455EA-C815-B45F-5AB2-BFEECAD652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751A20-3D02-671B-6F7A-9EC795D03467}"/>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871494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9D18-81AE-8310-94DB-DCAC293374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331E5A-0666-36D4-A35A-B0B40F6308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437CF-F175-D8D9-D064-CED4702D5A83}"/>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5" name="Footer Placeholder 4">
            <a:extLst>
              <a:ext uri="{FF2B5EF4-FFF2-40B4-BE49-F238E27FC236}">
                <a16:creationId xmlns:a16="http://schemas.microsoft.com/office/drawing/2014/main" id="{339D0B22-6C6C-1F3D-28EC-08B8BAFECA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92499-B690-5C75-F88E-7D33D4234D2A}"/>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628825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D65DAC-E5BF-CD01-B6D8-2640CD24A5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D74FFC-215D-EE2F-0AB4-28A84743AF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0FCC73-4766-01B1-B516-5E92EBD13568}"/>
              </a:ext>
            </a:extLst>
          </p:cNvPr>
          <p:cNvSpPr>
            <a:spLocks noGrp="1"/>
          </p:cNvSpPr>
          <p:nvPr>
            <p:ph type="dt" sz="half" idx="10"/>
          </p:nvPr>
        </p:nvSpPr>
        <p:spPr/>
        <p:txBody>
          <a:bodyPr/>
          <a:lstStyle/>
          <a:p>
            <a:fld id="{C734B4E3-1929-47A6-9751-4401562D5D00}" type="datetimeFigureOut">
              <a:rPr lang="en-US" smtClean="0"/>
              <a:t>9/29/2026</a:t>
            </a:fld>
            <a:endParaRPr lang="en-US"/>
          </a:p>
        </p:txBody>
      </p:sp>
      <p:sp>
        <p:nvSpPr>
          <p:cNvPr id="5" name="Footer Placeholder 4">
            <a:extLst>
              <a:ext uri="{FF2B5EF4-FFF2-40B4-BE49-F238E27FC236}">
                <a16:creationId xmlns:a16="http://schemas.microsoft.com/office/drawing/2014/main" id="{7CA07546-CF0D-67FB-6A13-44BB2744FC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DD4EE6-DF13-2976-BA00-4F01D694DA09}"/>
              </a:ext>
            </a:extLst>
          </p:cNvPr>
          <p:cNvSpPr>
            <a:spLocks noGrp="1"/>
          </p:cNvSpPr>
          <p:nvPr>
            <p:ph type="sldNum" sz="quarter" idx="12"/>
          </p:nvPr>
        </p:nvSpPr>
        <p:spPr/>
        <p:txBody>
          <a:bodyPr/>
          <a:lstStyle/>
          <a:p>
            <a:fld id="{002E6CE1-547A-4099-81BE-264A1323257D}" type="slidenum">
              <a:rPr lang="en-US" smtClean="0"/>
              <a:t>‹#›</a:t>
            </a:fld>
            <a:endParaRPr lang="en-US"/>
          </a:p>
        </p:txBody>
      </p:sp>
    </p:spTree>
    <p:extLst>
      <p:ext uri="{BB962C8B-B14F-4D97-AF65-F5344CB8AC3E}">
        <p14:creationId xmlns:p14="http://schemas.microsoft.com/office/powerpoint/2010/main" val="315801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7F9826-0AA6-FC3C-E586-F5EFC4FC0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8AB9B7-2168-D876-9F6E-A8ACBB5C67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B1AB8A-5854-E547-D8B1-0934BD4BF1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34B4E3-1929-47A6-9751-4401562D5D00}" type="datetimeFigureOut">
              <a:rPr lang="en-US" smtClean="0"/>
              <a:t>9/29/2026</a:t>
            </a:fld>
            <a:endParaRPr lang="en-US"/>
          </a:p>
        </p:txBody>
      </p:sp>
      <p:sp>
        <p:nvSpPr>
          <p:cNvPr id="5" name="Footer Placeholder 4">
            <a:extLst>
              <a:ext uri="{FF2B5EF4-FFF2-40B4-BE49-F238E27FC236}">
                <a16:creationId xmlns:a16="http://schemas.microsoft.com/office/drawing/2014/main" id="{87F2CA72-A679-0FF6-E8E4-46EF69051A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43E0ED-B422-0B4D-80D1-B183F9A3AB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2E6CE1-547A-4099-81BE-264A1323257D}" type="slidenum">
              <a:rPr lang="en-US" smtClean="0"/>
              <a:t>‹#›</a:t>
            </a:fld>
            <a:endParaRPr lang="en-US"/>
          </a:p>
        </p:txBody>
      </p:sp>
    </p:spTree>
    <p:extLst>
      <p:ext uri="{BB962C8B-B14F-4D97-AF65-F5344CB8AC3E}">
        <p14:creationId xmlns:p14="http://schemas.microsoft.com/office/powerpoint/2010/main" val="1893219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34_731C9EAF.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38_5E1DF778.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A7CF5-E307-DFB2-6199-91F793BC8DDB}"/>
              </a:ext>
            </a:extLst>
          </p:cNvPr>
          <p:cNvSpPr>
            <a:spLocks noGrp="1"/>
          </p:cNvSpPr>
          <p:nvPr>
            <p:ph type="ctrTitle"/>
          </p:nvPr>
        </p:nvSpPr>
        <p:spPr/>
        <p:txBody>
          <a:bodyPr/>
          <a:lstStyle/>
          <a:p>
            <a:r>
              <a:rPr lang="en-US"/>
              <a:t>Administrative Unit </a:t>
            </a:r>
            <a:br>
              <a:rPr lang="en-US"/>
            </a:br>
            <a:r>
              <a:rPr lang="en-US"/>
              <a:t>Program Reviews</a:t>
            </a:r>
          </a:p>
        </p:txBody>
      </p:sp>
      <p:sp>
        <p:nvSpPr>
          <p:cNvPr id="3" name="Subtitle 2">
            <a:extLst>
              <a:ext uri="{FF2B5EF4-FFF2-40B4-BE49-F238E27FC236}">
                <a16:creationId xmlns:a16="http://schemas.microsoft.com/office/drawing/2014/main" id="{7632DAA6-D200-6B5B-6A38-FC60611697BC}"/>
              </a:ext>
            </a:extLst>
          </p:cNvPr>
          <p:cNvSpPr>
            <a:spLocks noGrp="1"/>
          </p:cNvSpPr>
          <p:nvPr>
            <p:ph type="subTitle" idx="1"/>
          </p:nvPr>
        </p:nvSpPr>
        <p:spPr/>
        <p:txBody>
          <a:bodyPr>
            <a:normAutofit/>
          </a:bodyPr>
          <a:lstStyle/>
          <a:p>
            <a:r>
              <a:rPr lang="en-US" sz="3200" b="1"/>
              <a:t>The 2026 Template</a:t>
            </a:r>
          </a:p>
        </p:txBody>
      </p:sp>
    </p:spTree>
    <p:extLst>
      <p:ext uri="{BB962C8B-B14F-4D97-AF65-F5344CB8AC3E}">
        <p14:creationId xmlns:p14="http://schemas.microsoft.com/office/powerpoint/2010/main" val="254084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7467-1999-8737-2BCA-A62139C20FD2}"/>
              </a:ext>
            </a:extLst>
          </p:cNvPr>
          <p:cNvSpPr>
            <a:spLocks noGrp="1"/>
          </p:cNvSpPr>
          <p:nvPr>
            <p:ph type="title"/>
          </p:nvPr>
        </p:nvSpPr>
        <p:spPr/>
        <p:txBody>
          <a:bodyPr/>
          <a:lstStyle/>
          <a:p>
            <a:r>
              <a:rPr lang="en-US" b="1"/>
              <a:t>Goal for today’s meeting</a:t>
            </a:r>
          </a:p>
        </p:txBody>
      </p:sp>
      <p:sp>
        <p:nvSpPr>
          <p:cNvPr id="3" name="Content Placeholder 2">
            <a:extLst>
              <a:ext uri="{FF2B5EF4-FFF2-40B4-BE49-F238E27FC236}">
                <a16:creationId xmlns:a16="http://schemas.microsoft.com/office/drawing/2014/main" id="{3B3EC03A-7A2D-737D-60FC-84E65CC98902}"/>
              </a:ext>
            </a:extLst>
          </p:cNvPr>
          <p:cNvSpPr>
            <a:spLocks noGrp="1"/>
          </p:cNvSpPr>
          <p:nvPr>
            <p:ph idx="1"/>
          </p:nvPr>
        </p:nvSpPr>
        <p:spPr>
          <a:xfrm>
            <a:off x="838200" y="1756372"/>
            <a:ext cx="10515600" cy="2589291"/>
          </a:xfrm>
        </p:spPr>
        <p:txBody>
          <a:bodyPr>
            <a:normAutofit/>
          </a:bodyPr>
          <a:lstStyle/>
          <a:p>
            <a:pPr marL="0" indent="0">
              <a:buNone/>
            </a:pPr>
            <a:endParaRPr lang="en-US"/>
          </a:p>
          <a:p>
            <a:r>
              <a:rPr lang="en-US"/>
              <a:t>Introduce the three-year cycle</a:t>
            </a:r>
          </a:p>
          <a:p>
            <a:r>
              <a:rPr lang="en-US"/>
              <a:t>Introduce the new template</a:t>
            </a:r>
          </a:p>
          <a:p>
            <a:r>
              <a:rPr lang="en-US"/>
              <a:t>Develop a better understanding of quantitative data-driven assessment</a:t>
            </a:r>
          </a:p>
          <a:p>
            <a:endParaRPr lang="en-US"/>
          </a:p>
        </p:txBody>
      </p:sp>
    </p:spTree>
    <p:extLst>
      <p:ext uri="{BB962C8B-B14F-4D97-AF65-F5344CB8AC3E}">
        <p14:creationId xmlns:p14="http://schemas.microsoft.com/office/powerpoint/2010/main" val="377021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51F0A-6A82-EF74-C63F-8B31D7221FE6}"/>
              </a:ext>
            </a:extLst>
          </p:cNvPr>
          <p:cNvSpPr>
            <a:spLocks noGrp="1"/>
          </p:cNvSpPr>
          <p:nvPr>
            <p:ph type="title"/>
          </p:nvPr>
        </p:nvSpPr>
        <p:spPr>
          <a:xfrm>
            <a:off x="3699095" y="76955"/>
            <a:ext cx="3688533" cy="748451"/>
          </a:xfrm>
        </p:spPr>
        <p:txBody>
          <a:bodyPr>
            <a:normAutofit/>
          </a:bodyPr>
          <a:lstStyle/>
          <a:p>
            <a:r>
              <a:rPr lang="en-US" sz="3600" b="1"/>
              <a:t>Three-Year Cycle</a:t>
            </a:r>
          </a:p>
        </p:txBody>
      </p:sp>
      <p:sp>
        <p:nvSpPr>
          <p:cNvPr id="3" name="Content Placeholder 2">
            <a:extLst>
              <a:ext uri="{FF2B5EF4-FFF2-40B4-BE49-F238E27FC236}">
                <a16:creationId xmlns:a16="http://schemas.microsoft.com/office/drawing/2014/main" id="{7FF9D1BA-E61B-607C-E07D-F3A8DF15FA34}"/>
              </a:ext>
            </a:extLst>
          </p:cNvPr>
          <p:cNvSpPr>
            <a:spLocks noGrp="1"/>
          </p:cNvSpPr>
          <p:nvPr>
            <p:ph idx="1"/>
          </p:nvPr>
        </p:nvSpPr>
        <p:spPr>
          <a:xfrm>
            <a:off x="838199" y="825406"/>
            <a:ext cx="11130481" cy="5828891"/>
          </a:xfrm>
        </p:spPr>
        <p:txBody>
          <a:bodyPr>
            <a:normAutofit fontScale="85000" lnSpcReduction="20000"/>
          </a:bodyPr>
          <a:lstStyle/>
          <a:p>
            <a:pPr marL="0" indent="0">
              <a:buNone/>
            </a:pPr>
            <a:r>
              <a:rPr lang="en-US" sz="3200" b="1"/>
              <a:t>Cycle 1 – Fall 2026</a:t>
            </a:r>
          </a:p>
          <a:p>
            <a:pPr marL="0" indent="0">
              <a:buNone/>
            </a:pPr>
            <a:r>
              <a:rPr lang="en-US">
                <a:solidFill>
                  <a:srgbClr val="FF0000"/>
                </a:solidFill>
              </a:rPr>
              <a:t>Cohort 1 {AA (7) with Trek (4)} – submits full program report Nov. 16</a:t>
            </a:r>
          </a:p>
          <a:p>
            <a:pPr marL="0" indent="0">
              <a:buNone/>
            </a:pPr>
            <a:r>
              <a:rPr lang="en-US"/>
              <a:t>Cohort 2: {SL (4), Dev (3), Ath (1)} – submits partial report Dec. 1</a:t>
            </a:r>
          </a:p>
          <a:p>
            <a:pPr marL="0" indent="0">
              <a:buNone/>
            </a:pPr>
            <a:r>
              <a:rPr lang="en-US"/>
              <a:t>Cohort 3: {Fin (6), EM (3)} – submits partial report Dec. 1</a:t>
            </a:r>
          </a:p>
          <a:p>
            <a:pPr marL="0" indent="0">
              <a:buNone/>
            </a:pPr>
            <a:endParaRPr lang="en-US"/>
          </a:p>
          <a:p>
            <a:pPr marL="0" indent="0">
              <a:buNone/>
            </a:pPr>
            <a:r>
              <a:rPr lang="en-US" sz="3200" b="1"/>
              <a:t>Cycle 2 – Fall 2027</a:t>
            </a:r>
          </a:p>
          <a:p>
            <a:pPr marL="0" indent="0">
              <a:buNone/>
            </a:pPr>
            <a:r>
              <a:rPr lang="en-US"/>
              <a:t>Cohort 1 – collects data for Fall 2029 program report</a:t>
            </a:r>
          </a:p>
          <a:p>
            <a:pPr marL="0" indent="0">
              <a:buNone/>
            </a:pPr>
            <a:r>
              <a:rPr lang="en-US">
                <a:solidFill>
                  <a:srgbClr val="FF0000"/>
                </a:solidFill>
              </a:rPr>
              <a:t>Cohort 2 – submits full program report in Fall 2027</a:t>
            </a:r>
          </a:p>
          <a:p>
            <a:pPr marL="0" indent="0">
              <a:buNone/>
            </a:pPr>
            <a:r>
              <a:rPr lang="en-US"/>
              <a:t>Cohort 3 – collects data for Fall 2028 program report</a:t>
            </a:r>
          </a:p>
          <a:p>
            <a:pPr marL="0" indent="0">
              <a:buNone/>
            </a:pPr>
            <a:endParaRPr lang="en-US"/>
          </a:p>
          <a:p>
            <a:pPr marL="0" indent="0">
              <a:buNone/>
            </a:pPr>
            <a:r>
              <a:rPr lang="en-US" sz="3200" b="1"/>
              <a:t>Cycle 3 – Fall 2028</a:t>
            </a:r>
          </a:p>
          <a:p>
            <a:pPr marL="0" indent="0">
              <a:buNone/>
            </a:pPr>
            <a:r>
              <a:rPr lang="en-US"/>
              <a:t>Cohort 1 – collects data for Fall 2029 program report</a:t>
            </a:r>
          </a:p>
          <a:p>
            <a:pPr marL="0" indent="0">
              <a:buNone/>
            </a:pPr>
            <a:r>
              <a:rPr lang="en-US"/>
              <a:t>Cohort 2 – collects data for Fall 2030 program report</a:t>
            </a:r>
          </a:p>
          <a:p>
            <a:pPr marL="0" indent="0">
              <a:buNone/>
            </a:pPr>
            <a:r>
              <a:rPr lang="en-US">
                <a:solidFill>
                  <a:srgbClr val="FF0000"/>
                </a:solidFill>
              </a:rPr>
              <a:t>Cohort 3 – submits full program report in Fall 2028</a:t>
            </a:r>
          </a:p>
        </p:txBody>
      </p:sp>
    </p:spTree>
    <p:extLst>
      <p:ext uri="{BB962C8B-B14F-4D97-AF65-F5344CB8AC3E}">
        <p14:creationId xmlns:p14="http://schemas.microsoft.com/office/powerpoint/2010/main" val="2354057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21E2-E623-3369-3E6B-E1E0D0C12143}"/>
              </a:ext>
            </a:extLst>
          </p:cNvPr>
          <p:cNvSpPr>
            <a:spLocks noGrp="1"/>
          </p:cNvSpPr>
          <p:nvPr>
            <p:ph type="title"/>
          </p:nvPr>
        </p:nvSpPr>
        <p:spPr/>
        <p:txBody>
          <a:bodyPr/>
          <a:lstStyle/>
          <a:p>
            <a:r>
              <a:rPr lang="en-US" b="1"/>
              <a:t>Why the Change?</a:t>
            </a:r>
          </a:p>
        </p:txBody>
      </p:sp>
      <p:sp>
        <p:nvSpPr>
          <p:cNvPr id="3" name="Content Placeholder 2">
            <a:extLst>
              <a:ext uri="{FF2B5EF4-FFF2-40B4-BE49-F238E27FC236}">
                <a16:creationId xmlns:a16="http://schemas.microsoft.com/office/drawing/2014/main" id="{3542CD2B-25DE-BCEE-F81C-377EA6A7B5A0}"/>
              </a:ext>
            </a:extLst>
          </p:cNvPr>
          <p:cNvSpPr>
            <a:spLocks noGrp="1"/>
          </p:cNvSpPr>
          <p:nvPr>
            <p:ph idx="1"/>
          </p:nvPr>
        </p:nvSpPr>
        <p:spPr/>
        <p:txBody>
          <a:bodyPr vert="horz" lIns="91440" tIns="45720" rIns="91440" bIns="45720" rtlCol="0" anchor="t">
            <a:normAutofit/>
          </a:bodyPr>
          <a:lstStyle/>
          <a:p>
            <a:r>
              <a:rPr lang="en-US"/>
              <a:t>Consistency</a:t>
            </a:r>
          </a:p>
          <a:p>
            <a:r>
              <a:rPr lang="en-US"/>
              <a:t>Clarity (Program report ≠ Unit report)</a:t>
            </a:r>
          </a:p>
          <a:p>
            <a:r>
              <a:rPr lang="en-US"/>
              <a:t>Highlight continuity of assessment cycle</a:t>
            </a:r>
          </a:p>
          <a:p>
            <a:r>
              <a:rPr lang="en-US"/>
              <a:t>Moving to 3-year cycle</a:t>
            </a:r>
          </a:p>
          <a:p>
            <a:pPr lvl="1"/>
            <a:r>
              <a:rPr lang="en-US"/>
              <a:t>Necessary data collection every year</a:t>
            </a:r>
          </a:p>
          <a:p>
            <a:pPr marL="0" indent="0">
              <a:buNone/>
            </a:pPr>
            <a:endParaRPr lang="en-US"/>
          </a:p>
        </p:txBody>
      </p:sp>
    </p:spTree>
    <p:extLst>
      <p:ext uri="{BB962C8B-B14F-4D97-AF65-F5344CB8AC3E}">
        <p14:creationId xmlns:p14="http://schemas.microsoft.com/office/powerpoint/2010/main" val="424614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9B0C9-48D0-3136-0998-A8E3D0D37B20}"/>
              </a:ext>
            </a:extLst>
          </p:cNvPr>
          <p:cNvSpPr>
            <a:spLocks noGrp="1"/>
          </p:cNvSpPr>
          <p:nvPr>
            <p:ph type="title"/>
          </p:nvPr>
        </p:nvSpPr>
        <p:spPr/>
        <p:txBody>
          <a:bodyPr/>
          <a:lstStyle/>
          <a:p>
            <a:r>
              <a:rPr lang="en-US" b="1"/>
              <a:t>Restructured Reviews</a:t>
            </a:r>
          </a:p>
        </p:txBody>
      </p:sp>
      <p:sp>
        <p:nvSpPr>
          <p:cNvPr id="3" name="Text Placeholder 2">
            <a:extLst>
              <a:ext uri="{FF2B5EF4-FFF2-40B4-BE49-F238E27FC236}">
                <a16:creationId xmlns:a16="http://schemas.microsoft.com/office/drawing/2014/main" id="{535A63B8-B882-14CA-8BCC-8177BA33D914}"/>
              </a:ext>
            </a:extLst>
          </p:cNvPr>
          <p:cNvSpPr>
            <a:spLocks noGrp="1"/>
          </p:cNvSpPr>
          <p:nvPr>
            <p:ph type="body" idx="1"/>
          </p:nvPr>
        </p:nvSpPr>
        <p:spPr>
          <a:xfrm>
            <a:off x="839788" y="1681163"/>
            <a:ext cx="5157787" cy="361821"/>
          </a:xfrm>
        </p:spPr>
        <p:txBody>
          <a:bodyPr>
            <a:normAutofit fontScale="92500" lnSpcReduction="20000"/>
          </a:bodyPr>
          <a:lstStyle/>
          <a:p>
            <a:r>
              <a:rPr lang="en-US"/>
              <a:t>Previous template</a:t>
            </a:r>
          </a:p>
        </p:txBody>
      </p:sp>
      <p:sp>
        <p:nvSpPr>
          <p:cNvPr id="4" name="Content Placeholder 3">
            <a:extLst>
              <a:ext uri="{FF2B5EF4-FFF2-40B4-BE49-F238E27FC236}">
                <a16:creationId xmlns:a16="http://schemas.microsoft.com/office/drawing/2014/main" id="{A04E02C8-F6A1-98E3-4DF9-06C786002AAA}"/>
              </a:ext>
            </a:extLst>
          </p:cNvPr>
          <p:cNvSpPr>
            <a:spLocks noGrp="1"/>
          </p:cNvSpPr>
          <p:nvPr>
            <p:ph sz="half" idx="2"/>
          </p:nvPr>
        </p:nvSpPr>
        <p:spPr>
          <a:xfrm>
            <a:off x="839788" y="2042984"/>
            <a:ext cx="5157787" cy="4146679"/>
          </a:xfrm>
        </p:spPr>
        <p:txBody>
          <a:bodyPr>
            <a:normAutofit fontScale="62500" lnSpcReduction="20000"/>
          </a:bodyPr>
          <a:lstStyle/>
          <a:p>
            <a:pPr marL="571500" indent="-571500">
              <a:lnSpc>
                <a:spcPct val="120000"/>
              </a:lnSpc>
              <a:buFont typeface="+mj-lt"/>
              <a:buAutoNum type="romanUcPeriod"/>
            </a:pPr>
            <a:r>
              <a:rPr lang="en-US"/>
              <a:t>Purpose Statement</a:t>
            </a:r>
          </a:p>
          <a:p>
            <a:pPr marL="571500" indent="-571500">
              <a:lnSpc>
                <a:spcPct val="120000"/>
              </a:lnSpc>
              <a:buFont typeface="+mj-lt"/>
              <a:buAutoNum type="romanUcPeriod"/>
            </a:pPr>
            <a:r>
              <a:rPr lang="en-US"/>
              <a:t>Goals and Outcomes / Objectives</a:t>
            </a:r>
          </a:p>
          <a:p>
            <a:pPr marL="571500" indent="-571500">
              <a:lnSpc>
                <a:spcPct val="120000"/>
              </a:lnSpc>
              <a:buFont typeface="+mj-lt"/>
              <a:buAutoNum type="romanUcPeriod"/>
            </a:pPr>
            <a:r>
              <a:rPr lang="en-US"/>
              <a:t>Method of Assessment</a:t>
            </a:r>
          </a:p>
          <a:p>
            <a:pPr marL="571500" indent="-571500">
              <a:lnSpc>
                <a:spcPct val="120000"/>
              </a:lnSpc>
              <a:buFont typeface="+mj-lt"/>
              <a:buAutoNum type="romanUcPeriod"/>
            </a:pPr>
            <a:r>
              <a:rPr lang="en-US"/>
              <a:t>Assessment Finding and Achievement of Basic Educational Goals Articulated in College Purpose Statement </a:t>
            </a:r>
          </a:p>
          <a:p>
            <a:pPr marL="571500" indent="-571500">
              <a:lnSpc>
                <a:spcPct val="120000"/>
              </a:lnSpc>
              <a:buFont typeface="+mj-lt"/>
              <a:buAutoNum type="romanUcPeriod"/>
            </a:pPr>
            <a:r>
              <a:rPr lang="en-US"/>
              <a:t>Planning</a:t>
            </a:r>
          </a:p>
          <a:p>
            <a:pPr marL="571500" indent="-571500">
              <a:lnSpc>
                <a:spcPct val="120000"/>
              </a:lnSpc>
              <a:buFont typeface="+mj-lt"/>
              <a:buAutoNum type="romanUcPeriod"/>
            </a:pPr>
            <a:r>
              <a:rPr lang="en-US"/>
              <a:t>Implementation of best practices</a:t>
            </a:r>
          </a:p>
          <a:p>
            <a:pPr marL="571500" indent="-571500">
              <a:buFont typeface="+mj-lt"/>
              <a:buAutoNum type="romanUcPeriod"/>
            </a:pPr>
            <a:endParaRPr lang="en-US"/>
          </a:p>
        </p:txBody>
      </p:sp>
      <p:sp>
        <p:nvSpPr>
          <p:cNvPr id="5" name="Text Placeholder 4">
            <a:extLst>
              <a:ext uri="{FF2B5EF4-FFF2-40B4-BE49-F238E27FC236}">
                <a16:creationId xmlns:a16="http://schemas.microsoft.com/office/drawing/2014/main" id="{881CA18C-63E7-AC60-F626-F8078CC0CCC4}"/>
              </a:ext>
            </a:extLst>
          </p:cNvPr>
          <p:cNvSpPr>
            <a:spLocks noGrp="1"/>
          </p:cNvSpPr>
          <p:nvPr>
            <p:ph type="body" sz="quarter" idx="3"/>
          </p:nvPr>
        </p:nvSpPr>
        <p:spPr>
          <a:xfrm>
            <a:off x="6172200" y="1681163"/>
            <a:ext cx="5183188" cy="361821"/>
          </a:xfrm>
        </p:spPr>
        <p:txBody>
          <a:bodyPr>
            <a:normAutofit fontScale="92500" lnSpcReduction="20000"/>
          </a:bodyPr>
          <a:lstStyle/>
          <a:p>
            <a:r>
              <a:rPr lang="en-US"/>
              <a:t>New Template</a:t>
            </a:r>
          </a:p>
        </p:txBody>
      </p:sp>
      <p:sp>
        <p:nvSpPr>
          <p:cNvPr id="6" name="Content Placeholder 5">
            <a:extLst>
              <a:ext uri="{FF2B5EF4-FFF2-40B4-BE49-F238E27FC236}">
                <a16:creationId xmlns:a16="http://schemas.microsoft.com/office/drawing/2014/main" id="{C719696F-D60B-1DBC-DAAE-A989E589BEF7}"/>
              </a:ext>
            </a:extLst>
          </p:cNvPr>
          <p:cNvSpPr>
            <a:spLocks noGrp="1"/>
          </p:cNvSpPr>
          <p:nvPr>
            <p:ph sz="quarter" idx="4"/>
          </p:nvPr>
        </p:nvSpPr>
        <p:spPr>
          <a:xfrm>
            <a:off x="6172200" y="2042984"/>
            <a:ext cx="5183188" cy="4146679"/>
          </a:xfrm>
        </p:spPr>
        <p:txBody>
          <a:bodyPr>
            <a:normAutofit fontScale="62500" lnSpcReduction="20000"/>
          </a:bodyPr>
          <a:lstStyle/>
          <a:p>
            <a:pPr marL="514350" indent="-514350">
              <a:lnSpc>
                <a:spcPct val="120000"/>
              </a:lnSpc>
              <a:buFont typeface="+mj-lt"/>
              <a:buAutoNum type="arabicPeriod"/>
            </a:pPr>
            <a:r>
              <a:rPr lang="en-US"/>
              <a:t>Introduction of the Unit/Header</a:t>
            </a:r>
          </a:p>
          <a:p>
            <a:pPr marL="514350" indent="-514350">
              <a:lnSpc>
                <a:spcPct val="120000"/>
              </a:lnSpc>
              <a:buFont typeface="+mj-lt"/>
              <a:buAutoNum type="arabicPeriod"/>
            </a:pPr>
            <a:r>
              <a:rPr lang="en-US"/>
              <a:t>Introduction of Unit/Purpose of Unit</a:t>
            </a:r>
          </a:p>
          <a:p>
            <a:pPr marL="514350" indent="-514350">
              <a:lnSpc>
                <a:spcPct val="120000"/>
              </a:lnSpc>
              <a:buFont typeface="+mj-lt"/>
              <a:buAutoNum type="arabicPeriod"/>
            </a:pPr>
            <a:r>
              <a:rPr lang="en-US"/>
              <a:t>Goal1</a:t>
            </a:r>
          </a:p>
          <a:p>
            <a:pPr marL="971550" lvl="1" indent="-514350">
              <a:lnSpc>
                <a:spcPct val="120000"/>
              </a:lnSpc>
              <a:buFont typeface="+mj-lt"/>
              <a:buAutoNum type="arabicPeriod"/>
            </a:pPr>
            <a:r>
              <a:rPr lang="en-US"/>
              <a:t>Objectives, Methods, and Measures</a:t>
            </a:r>
          </a:p>
          <a:p>
            <a:pPr marL="971550" lvl="1" indent="-514350">
              <a:lnSpc>
                <a:spcPct val="120000"/>
              </a:lnSpc>
              <a:buFont typeface="+mj-lt"/>
              <a:buAutoNum type="arabicPeriod"/>
            </a:pPr>
            <a:r>
              <a:rPr lang="en-US"/>
              <a:t>Supporting Information</a:t>
            </a:r>
          </a:p>
          <a:p>
            <a:pPr marL="971550" lvl="1" indent="-514350">
              <a:lnSpc>
                <a:spcPct val="120000"/>
              </a:lnSpc>
              <a:buFont typeface="+mj-lt"/>
              <a:buAutoNum type="arabicPeriod"/>
            </a:pPr>
            <a:r>
              <a:rPr lang="en-US"/>
              <a:t>Assessment Findings / Use of Data </a:t>
            </a:r>
          </a:p>
          <a:p>
            <a:pPr marL="514350" indent="-514350">
              <a:lnSpc>
                <a:spcPct val="120000"/>
              </a:lnSpc>
              <a:buFont typeface="+mj-lt"/>
              <a:buAutoNum type="arabicPeriod"/>
            </a:pPr>
            <a:r>
              <a:rPr lang="en-US"/>
              <a:t>Goal2</a:t>
            </a:r>
          </a:p>
          <a:p>
            <a:pPr marL="971550" lvl="1" indent="-514350">
              <a:lnSpc>
                <a:spcPct val="120000"/>
              </a:lnSpc>
              <a:buFont typeface="+mj-lt"/>
              <a:buAutoNum type="arabicPeriod"/>
            </a:pPr>
            <a:r>
              <a:rPr lang="en-US"/>
              <a:t>Objectives, Methods, and Measures</a:t>
            </a:r>
          </a:p>
          <a:p>
            <a:pPr marL="971550" lvl="1" indent="-514350">
              <a:lnSpc>
                <a:spcPct val="120000"/>
              </a:lnSpc>
              <a:buFont typeface="+mj-lt"/>
              <a:buAutoNum type="arabicPeriod"/>
            </a:pPr>
            <a:r>
              <a:rPr lang="en-US"/>
              <a:t>Supporting Information</a:t>
            </a:r>
          </a:p>
          <a:p>
            <a:pPr marL="971550" lvl="1" indent="-514350">
              <a:lnSpc>
                <a:spcPct val="120000"/>
              </a:lnSpc>
              <a:buFont typeface="+mj-lt"/>
              <a:buAutoNum type="arabicPeriod"/>
            </a:pPr>
            <a:r>
              <a:rPr lang="en-US"/>
              <a:t>Assessment Findings / Use of Data </a:t>
            </a:r>
          </a:p>
          <a:p>
            <a:pPr marL="514350" indent="-514350">
              <a:lnSpc>
                <a:spcPct val="120000"/>
              </a:lnSpc>
              <a:buFont typeface="+mj-lt"/>
              <a:buAutoNum type="arabicPeriod"/>
            </a:pPr>
            <a:r>
              <a:rPr lang="en-US"/>
              <a:t>Planning</a:t>
            </a:r>
          </a:p>
          <a:p>
            <a:pPr marL="514350" indent="-514350">
              <a:lnSpc>
                <a:spcPct val="120000"/>
              </a:lnSpc>
              <a:buFont typeface="+mj-lt"/>
              <a:buAutoNum type="arabicPeriod"/>
            </a:pPr>
            <a:r>
              <a:rPr lang="en-US"/>
              <a:t>Implementation of Best Practices</a:t>
            </a:r>
          </a:p>
          <a:p>
            <a:pPr marL="0" indent="0">
              <a:buNone/>
            </a:pPr>
            <a:endParaRPr lang="en-US"/>
          </a:p>
        </p:txBody>
      </p:sp>
    </p:spTree>
    <p:extLst>
      <p:ext uri="{BB962C8B-B14F-4D97-AF65-F5344CB8AC3E}">
        <p14:creationId xmlns:p14="http://schemas.microsoft.com/office/powerpoint/2010/main" val="625813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2148E-8BC2-C0CE-8578-4EEB765FA107}"/>
              </a:ext>
            </a:extLst>
          </p:cNvPr>
          <p:cNvSpPr>
            <a:spLocks noGrp="1"/>
          </p:cNvSpPr>
          <p:nvPr>
            <p:ph type="title"/>
          </p:nvPr>
        </p:nvSpPr>
        <p:spPr/>
        <p:txBody>
          <a:bodyPr/>
          <a:lstStyle/>
          <a:p>
            <a:r>
              <a:rPr lang="en-US" b="1">
                <a:solidFill>
                  <a:schemeClr val="accent5">
                    <a:lumMod val="75000"/>
                  </a:schemeClr>
                </a:solidFill>
              </a:rPr>
              <a:t>Part 1 - Introduction of Unit</a:t>
            </a:r>
          </a:p>
        </p:txBody>
      </p:sp>
      <p:sp>
        <p:nvSpPr>
          <p:cNvPr id="3" name="Content Placeholder 2">
            <a:extLst>
              <a:ext uri="{FF2B5EF4-FFF2-40B4-BE49-F238E27FC236}">
                <a16:creationId xmlns:a16="http://schemas.microsoft.com/office/drawing/2014/main" id="{7192E3D8-0BEF-0F4C-CE97-CF1C0B6545F4}"/>
              </a:ext>
            </a:extLst>
          </p:cNvPr>
          <p:cNvSpPr>
            <a:spLocks noGrp="1"/>
          </p:cNvSpPr>
          <p:nvPr>
            <p:ph idx="1"/>
          </p:nvPr>
        </p:nvSpPr>
        <p:spPr>
          <a:xfrm>
            <a:off x="838199" y="1825625"/>
            <a:ext cx="10967519" cy="4351338"/>
          </a:xfrm>
        </p:spPr>
        <p:txBody>
          <a:bodyPr>
            <a:normAutofit/>
          </a:bodyPr>
          <a:lstStyle/>
          <a:p>
            <a:pPr marL="0" indent="0">
              <a:buNone/>
            </a:pPr>
            <a:r>
              <a:rPr lang="en-US" sz="3200" kern="100">
                <a:solidFill>
                  <a:srgbClr val="000000"/>
                </a:solidFill>
                <a:latin typeface="Aptos Display" panose="020B0004020202020204" pitchFamily="34" charset="0"/>
                <a:ea typeface="Aptos" panose="020B0004020202020204" pitchFamily="34" charset="0"/>
                <a:cs typeface="Times New Roman" panose="02020603050405020304" pitchFamily="18" charset="0"/>
              </a:rPr>
              <a:t>P</a:t>
            </a:r>
            <a:r>
              <a:rPr lang="en-US" sz="3200" kern="100">
                <a:solidFill>
                  <a:srgbClr val="000000"/>
                </a:solidFill>
                <a:effectLst/>
                <a:latin typeface="Aptos Display" panose="020B0004020202020204" pitchFamily="34" charset="0"/>
                <a:ea typeface="Aptos" panose="020B0004020202020204" pitchFamily="34" charset="0"/>
                <a:cs typeface="Times New Roman" panose="02020603050405020304" pitchFamily="18" charset="0"/>
              </a:rPr>
              <a:t>rovide a </a:t>
            </a:r>
            <a:r>
              <a:rPr lang="en-US" sz="3200" kern="100">
                <a:solidFill>
                  <a:schemeClr val="accent5">
                    <a:lumMod val="60000"/>
                    <a:lumOff val="40000"/>
                  </a:schemeClr>
                </a:solidFill>
                <a:effectLst/>
                <a:latin typeface="Aptos Display" panose="020B0004020202020204" pitchFamily="34" charset="0"/>
                <a:ea typeface="Aptos" panose="020B0004020202020204" pitchFamily="34" charset="0"/>
                <a:cs typeface="Times New Roman" panose="02020603050405020304" pitchFamily="18" charset="0"/>
              </a:rPr>
              <a:t>brief</a:t>
            </a:r>
            <a:r>
              <a:rPr lang="en-US" sz="3200" kern="100">
                <a:solidFill>
                  <a:srgbClr val="FF0000"/>
                </a:solidFill>
                <a:effectLst/>
                <a:latin typeface="Aptos Display" panose="020B0004020202020204" pitchFamily="34" charset="0"/>
                <a:ea typeface="Aptos" panose="020B0004020202020204" pitchFamily="34" charset="0"/>
                <a:cs typeface="Times New Roman" panose="02020603050405020304" pitchFamily="18" charset="0"/>
              </a:rPr>
              <a:t> </a:t>
            </a:r>
            <a:r>
              <a:rPr lang="en-US" sz="3200" kern="100">
                <a:solidFill>
                  <a:srgbClr val="000000"/>
                </a:solidFill>
                <a:effectLst/>
                <a:latin typeface="Aptos Display" panose="020B0004020202020204" pitchFamily="34" charset="0"/>
                <a:ea typeface="Aptos" panose="020B0004020202020204" pitchFamily="34" charset="0"/>
                <a:cs typeface="Times New Roman" panose="02020603050405020304" pitchFamily="18" charset="0"/>
              </a:rPr>
              <a:t>general description about your program/unit, </a:t>
            </a:r>
          </a:p>
          <a:p>
            <a:r>
              <a:rPr lang="en-US" sz="3200" kern="100">
                <a:solidFill>
                  <a:srgbClr val="000000"/>
                </a:solidFill>
                <a:latin typeface="Aptos Display" panose="020B0004020202020204" pitchFamily="34" charset="0"/>
                <a:ea typeface="Aptos" panose="020B0004020202020204" pitchFamily="34" charset="0"/>
                <a:cs typeface="Times New Roman" panose="02020603050405020304" pitchFamily="18" charset="0"/>
              </a:rPr>
              <a:t>Include the following</a:t>
            </a:r>
            <a:r>
              <a:rPr lang="en-US" sz="3200" kern="100">
                <a:solidFill>
                  <a:srgbClr val="000000"/>
                </a:solidFill>
                <a:effectLst/>
                <a:latin typeface="Aptos Display" panose="020B0004020202020204" pitchFamily="34" charset="0"/>
                <a:ea typeface="Aptos" panose="020B0004020202020204" pitchFamily="34" charset="0"/>
                <a:cs typeface="Times New Roman" panose="02020603050405020304" pitchFamily="18" charset="0"/>
              </a:rPr>
              <a:t>:</a:t>
            </a:r>
          </a:p>
          <a:p>
            <a:pPr lvl="1"/>
            <a:r>
              <a:rPr lang="en-US" sz="2800" kern="100">
                <a:solidFill>
                  <a:srgbClr val="000000"/>
                </a:solidFill>
                <a:effectLst/>
                <a:latin typeface="Aptos Display" panose="020B0004020202020204" pitchFamily="34" charset="0"/>
                <a:ea typeface="Aptos" panose="020B0004020202020204" pitchFamily="34" charset="0"/>
                <a:cs typeface="Times New Roman" panose="02020603050405020304" pitchFamily="18" charset="0"/>
              </a:rPr>
              <a:t>Your division, location, staffing</a:t>
            </a:r>
          </a:p>
          <a:p>
            <a:pPr lvl="1"/>
            <a:r>
              <a:rPr lang="en-US" sz="2800" kern="100">
                <a:solidFill>
                  <a:srgbClr val="000000"/>
                </a:solidFill>
                <a:effectLst/>
                <a:latin typeface="Aptos Display" panose="020B0004020202020204" pitchFamily="34" charset="0"/>
                <a:ea typeface="Aptos" panose="020B0004020202020204" pitchFamily="34" charset="0"/>
                <a:cs typeface="Times New Roman" panose="02020603050405020304" pitchFamily="18" charset="0"/>
              </a:rPr>
              <a:t>Special reporting – either external or internal – that your unit completes for the institution, etc. </a:t>
            </a:r>
          </a:p>
          <a:p>
            <a:r>
              <a:rPr lang="en-US" sz="3200" kern="100">
                <a:solidFill>
                  <a:srgbClr val="000000"/>
                </a:solidFill>
                <a:latin typeface="Aptos Display" panose="020B0004020202020204" pitchFamily="34" charset="0"/>
                <a:ea typeface="Aptos" panose="020B0004020202020204" pitchFamily="34" charset="0"/>
                <a:cs typeface="Times New Roman" panose="02020603050405020304" pitchFamily="18" charset="0"/>
              </a:rPr>
              <a:t>Include external accreditations (e.g., NASM) or special circumstances related to the program (e.g., TREK requirements). </a:t>
            </a:r>
          </a:p>
        </p:txBody>
      </p:sp>
    </p:spTree>
    <p:extLst>
      <p:ext uri="{BB962C8B-B14F-4D97-AF65-F5344CB8AC3E}">
        <p14:creationId xmlns:p14="http://schemas.microsoft.com/office/powerpoint/2010/main" val="232392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F1126-01EA-E84E-1953-C4278979CD63}"/>
              </a:ext>
            </a:extLst>
          </p:cNvPr>
          <p:cNvSpPr>
            <a:spLocks noGrp="1"/>
          </p:cNvSpPr>
          <p:nvPr>
            <p:ph type="title"/>
          </p:nvPr>
        </p:nvSpPr>
        <p:spPr/>
        <p:txBody>
          <a:bodyPr/>
          <a:lstStyle/>
          <a:p>
            <a:r>
              <a:rPr lang="en-US" b="1">
                <a:solidFill>
                  <a:schemeClr val="accent5">
                    <a:lumMod val="60000"/>
                    <a:lumOff val="40000"/>
                  </a:schemeClr>
                </a:solidFill>
              </a:rPr>
              <a:t>Example:</a:t>
            </a:r>
            <a:br>
              <a:rPr lang="en-US" b="1">
                <a:solidFill>
                  <a:schemeClr val="accent5">
                    <a:lumMod val="60000"/>
                    <a:lumOff val="40000"/>
                  </a:schemeClr>
                </a:solidFill>
              </a:rPr>
            </a:br>
            <a:r>
              <a:rPr lang="en-US" b="1">
                <a:solidFill>
                  <a:schemeClr val="accent5">
                    <a:lumMod val="60000"/>
                    <a:lumOff val="40000"/>
                  </a:schemeClr>
                </a:solidFill>
              </a:rPr>
              <a:t>Institutional Research</a:t>
            </a:r>
          </a:p>
        </p:txBody>
      </p:sp>
      <p:sp>
        <p:nvSpPr>
          <p:cNvPr id="3" name="Content Placeholder 2">
            <a:extLst>
              <a:ext uri="{FF2B5EF4-FFF2-40B4-BE49-F238E27FC236}">
                <a16:creationId xmlns:a16="http://schemas.microsoft.com/office/drawing/2014/main" id="{675A106F-777C-1C5A-1DB3-4D1C33E7FA75}"/>
              </a:ext>
            </a:extLst>
          </p:cNvPr>
          <p:cNvSpPr>
            <a:spLocks noGrp="1"/>
          </p:cNvSpPr>
          <p:nvPr>
            <p:ph idx="1"/>
          </p:nvPr>
        </p:nvSpPr>
        <p:spPr>
          <a:xfrm>
            <a:off x="838200" y="1724984"/>
            <a:ext cx="10630618" cy="4451979"/>
          </a:xfrm>
        </p:spPr>
        <p:txBody>
          <a:bodyPr vert="horz" lIns="91440" tIns="45720" rIns="91440" bIns="45720" rtlCol="0" anchor="t">
            <a:noAutofit/>
          </a:bodyPr>
          <a:lstStyle/>
          <a:p>
            <a:pPr marL="0" indent="0">
              <a:buNone/>
            </a:pPr>
            <a:r>
              <a:rPr lang="en-US" sz="3200">
                <a:effectLst/>
              </a:rPr>
              <a:t>Institutional Research (IR), housed in the Provost Office suite in Hamilton Hall, is responsible for completing federal and state reports, such as IPEDS</a:t>
            </a:r>
            <a:r>
              <a:rPr lang="en-US" sz="3200"/>
              <a:t> on behalf of Centenary</a:t>
            </a:r>
            <a:r>
              <a:rPr lang="en-US" sz="3200">
                <a:effectLst/>
              </a:rPr>
              <a:t>. IR is a collaborator on data collection for internal and external reporting needs</a:t>
            </a:r>
            <a:r>
              <a:rPr lang="en-US" sz="3200"/>
              <a:t>, including data capture of official Census-day enrollment information used for assessment and accreditation</a:t>
            </a:r>
            <a:r>
              <a:rPr lang="en-US" sz="3200">
                <a:effectLst/>
              </a:rPr>
              <a:t>. </a:t>
            </a:r>
            <a:r>
              <a:rPr lang="en-US" sz="3200"/>
              <a:t>This one-person</a:t>
            </a:r>
            <a:r>
              <a:rPr lang="en-US" sz="3200">
                <a:effectLst/>
              </a:rPr>
              <a:t> office serves on institution-level committees, including</a:t>
            </a:r>
            <a:r>
              <a:rPr lang="en-US" sz="3200"/>
              <a:t> the</a:t>
            </a:r>
            <a:r>
              <a:rPr lang="en-US" sz="3200">
                <a:effectLst/>
              </a:rPr>
              <a:t> Student Support Team, Institutional Effectiveness, Institutional Review Board, and other groups as appointed by the Provost.</a:t>
            </a:r>
            <a:endParaRPr lang="en-US" sz="3200">
              <a:effectLst/>
              <a:highlight>
                <a:srgbClr val="C6C6C6"/>
              </a:highlight>
            </a:endParaRPr>
          </a:p>
          <a:p>
            <a:pPr marL="0" indent="0">
              <a:buNone/>
            </a:pPr>
            <a:endParaRPr lang="en-US"/>
          </a:p>
        </p:txBody>
      </p:sp>
    </p:spTree>
    <p:extLst>
      <p:ext uri="{BB962C8B-B14F-4D97-AF65-F5344CB8AC3E}">
        <p14:creationId xmlns:p14="http://schemas.microsoft.com/office/powerpoint/2010/main" val="425381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7504C-01B7-B176-C7CF-6B5DD30F8E1E}"/>
              </a:ext>
            </a:extLst>
          </p:cNvPr>
          <p:cNvSpPr>
            <a:spLocks noGrp="1"/>
          </p:cNvSpPr>
          <p:nvPr>
            <p:ph type="title"/>
          </p:nvPr>
        </p:nvSpPr>
        <p:spPr>
          <a:xfrm>
            <a:off x="470781" y="365125"/>
            <a:ext cx="11262510" cy="1325563"/>
          </a:xfrm>
        </p:spPr>
        <p:txBody>
          <a:bodyPr>
            <a:normAutofit fontScale="90000"/>
          </a:bodyPr>
          <a:lstStyle/>
          <a:p>
            <a:r>
              <a:rPr lang="en-US" b="1"/>
              <a:t>Part 2 – Purpose of Unit </a:t>
            </a:r>
            <a:br>
              <a:rPr lang="en-US" b="1"/>
            </a:br>
            <a:r>
              <a:rPr lang="en-US" b="1"/>
              <a:t>Note: Thinking about this can help determine goals</a:t>
            </a:r>
          </a:p>
        </p:txBody>
      </p:sp>
      <p:sp>
        <p:nvSpPr>
          <p:cNvPr id="3" name="Content Placeholder 2">
            <a:extLst>
              <a:ext uri="{FF2B5EF4-FFF2-40B4-BE49-F238E27FC236}">
                <a16:creationId xmlns:a16="http://schemas.microsoft.com/office/drawing/2014/main" id="{6FFD3E91-4B34-2F5D-995A-855A14B92715}"/>
              </a:ext>
            </a:extLst>
          </p:cNvPr>
          <p:cNvSpPr>
            <a:spLocks noGrp="1"/>
          </p:cNvSpPr>
          <p:nvPr>
            <p:ph idx="1"/>
          </p:nvPr>
        </p:nvSpPr>
        <p:spPr>
          <a:xfrm>
            <a:off x="901574" y="2359780"/>
            <a:ext cx="10515600" cy="4351338"/>
          </a:xfrm>
        </p:spPr>
        <p:txBody>
          <a:bodyPr/>
          <a:lstStyle/>
          <a:p>
            <a:pPr marL="514350" indent="-514350">
              <a:buFont typeface="+mj-lt"/>
              <a:buAutoNum type="arabicPeriod"/>
            </a:pPr>
            <a:r>
              <a:rPr lang="en-US"/>
              <a:t>Unit Mission Statement</a:t>
            </a:r>
          </a:p>
          <a:p>
            <a:pPr marL="514350" indent="-514350">
              <a:buFont typeface="+mj-lt"/>
              <a:buAutoNum type="arabicPeriod"/>
            </a:pPr>
            <a:r>
              <a:rPr lang="en-US"/>
              <a:t>Unit link to the Centenary’s Mission and Vision</a:t>
            </a:r>
          </a:p>
          <a:p>
            <a:pPr marL="514350" indent="-514350">
              <a:buFont typeface="+mj-lt"/>
              <a:buAutoNum type="arabicPeriod"/>
            </a:pPr>
            <a:r>
              <a:rPr lang="en-US"/>
              <a:t>Subunits, other departments, programs, and areas</a:t>
            </a:r>
          </a:p>
          <a:p>
            <a:pPr marL="514350" indent="-514350">
              <a:buFont typeface="+mj-lt"/>
              <a:buAutoNum type="arabicPeriod"/>
            </a:pPr>
            <a:r>
              <a:rPr lang="en-US"/>
              <a:t>Services offered</a:t>
            </a:r>
          </a:p>
          <a:p>
            <a:pPr marL="514350" indent="-514350">
              <a:buFont typeface="+mj-lt"/>
              <a:buAutoNum type="arabicPeriod"/>
            </a:pPr>
            <a:r>
              <a:rPr lang="en-US"/>
              <a:t>Customers</a:t>
            </a:r>
          </a:p>
          <a:p>
            <a:pPr marL="514350" indent="-514350">
              <a:buFont typeface="+mj-lt"/>
              <a:buAutoNum type="arabicPeriod"/>
            </a:pPr>
            <a:r>
              <a:rPr lang="en-US"/>
              <a:t>Contributions to retention and graduation</a:t>
            </a:r>
          </a:p>
          <a:p>
            <a:pPr marL="514350" indent="-514350">
              <a:buFont typeface="+mj-lt"/>
              <a:buAutoNum type="arabicPeriod"/>
            </a:pPr>
            <a:r>
              <a:rPr lang="en-US"/>
              <a:t>Reporting you complete on behalf of Centenary </a:t>
            </a:r>
          </a:p>
          <a:p>
            <a:endParaRPr lang="en-US"/>
          </a:p>
        </p:txBody>
      </p:sp>
    </p:spTree>
    <p:extLst>
      <p:ext uri="{BB962C8B-B14F-4D97-AF65-F5344CB8AC3E}">
        <p14:creationId xmlns:p14="http://schemas.microsoft.com/office/powerpoint/2010/main" val="3652690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35030-C397-63C1-2414-35167DD22125}"/>
              </a:ext>
            </a:extLst>
          </p:cNvPr>
          <p:cNvSpPr>
            <a:spLocks noGrp="1"/>
          </p:cNvSpPr>
          <p:nvPr>
            <p:ph type="title"/>
          </p:nvPr>
        </p:nvSpPr>
        <p:spPr/>
        <p:txBody>
          <a:bodyPr/>
          <a:lstStyle/>
          <a:p>
            <a:r>
              <a:rPr lang="en-US" b="1">
                <a:solidFill>
                  <a:schemeClr val="accent5">
                    <a:lumMod val="60000"/>
                    <a:lumOff val="40000"/>
                  </a:schemeClr>
                </a:solidFill>
              </a:rPr>
              <a:t>Example:</a:t>
            </a:r>
            <a:br>
              <a:rPr lang="en-US" b="1">
                <a:solidFill>
                  <a:schemeClr val="accent5">
                    <a:lumMod val="60000"/>
                    <a:lumOff val="40000"/>
                  </a:schemeClr>
                </a:solidFill>
              </a:rPr>
            </a:br>
            <a:r>
              <a:rPr lang="en-US" b="1">
                <a:solidFill>
                  <a:schemeClr val="accent5">
                    <a:lumMod val="60000"/>
                    <a:lumOff val="40000"/>
                  </a:schemeClr>
                </a:solidFill>
              </a:rPr>
              <a:t>Institutional Research (Mission Statement)</a:t>
            </a:r>
          </a:p>
        </p:txBody>
      </p:sp>
      <p:sp>
        <p:nvSpPr>
          <p:cNvPr id="3" name="Content Placeholder 2">
            <a:extLst>
              <a:ext uri="{FF2B5EF4-FFF2-40B4-BE49-F238E27FC236}">
                <a16:creationId xmlns:a16="http://schemas.microsoft.com/office/drawing/2014/main" id="{A78DDAA9-AF72-9AD6-8FA4-B2D09E6DE48C}"/>
              </a:ext>
            </a:extLst>
          </p:cNvPr>
          <p:cNvSpPr>
            <a:spLocks noGrp="1"/>
          </p:cNvSpPr>
          <p:nvPr>
            <p:ph idx="1"/>
          </p:nvPr>
        </p:nvSpPr>
        <p:spPr>
          <a:xfrm>
            <a:off x="838200" y="1724984"/>
            <a:ext cx="10673750" cy="4451979"/>
          </a:xfrm>
        </p:spPr>
        <p:txBody>
          <a:bodyPr vert="horz" lIns="91440" tIns="45720" rIns="91440" bIns="45720" rtlCol="0" anchor="t">
            <a:normAutofit fontScale="92500" lnSpcReduction="20000"/>
          </a:bodyPr>
          <a:lstStyle/>
          <a:p>
            <a:pPr marL="0" indent="0">
              <a:lnSpc>
                <a:spcPct val="110000"/>
              </a:lnSpc>
              <a:spcBef>
                <a:spcPts val="600"/>
              </a:spcBef>
              <a:spcAft>
                <a:spcPts val="500"/>
              </a:spcAft>
              <a:buNone/>
            </a:pPr>
            <a:r>
              <a:rPr lang="en-US" sz="3200" b="0" i="0">
                <a:solidFill>
                  <a:srgbClr val="323130"/>
                </a:solidFill>
                <a:effectLst/>
              </a:rPr>
              <a:t>The Office of Institutional Research (IR) at Centenary College of Louisiana strives to provide actionable, accurate, appropriate, and timely information to the administration and community that supports decision-making processes on various levels across the College.  IR is the central source of official institutional information, </a:t>
            </a:r>
            <a:r>
              <a:rPr lang="en-US" sz="3200">
                <a:solidFill>
                  <a:srgbClr val="323130"/>
                </a:solidFill>
              </a:rPr>
              <a:t>including Census</a:t>
            </a:r>
            <a:r>
              <a:rPr lang="en-US" sz="3200" b="0" i="0">
                <a:solidFill>
                  <a:srgbClr val="323130"/>
                </a:solidFill>
                <a:effectLst/>
              </a:rPr>
              <a:t> data which is used to report to the US Department of Education and other agencies.  IR also collaborates with Centenary stakeholders to foster a culture of continuous improvement and enhance student learning and engagement experiences.</a:t>
            </a:r>
            <a:endParaRPr lang="en-US" sz="320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3547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FEEA78-A8FE-F510-2914-08F59739A7F2}"/>
              </a:ext>
            </a:extLst>
          </p:cNvPr>
          <p:cNvPicPr>
            <a:picLocks noChangeAspect="1"/>
          </p:cNvPicPr>
          <p:nvPr/>
        </p:nvPicPr>
        <p:blipFill>
          <a:blip r:embed="rId3"/>
          <a:srcRect l="27265" t="23299" r="28350" b="56956"/>
          <a:stretch>
            <a:fillRect/>
          </a:stretch>
        </p:blipFill>
        <p:spPr>
          <a:xfrm>
            <a:off x="345318" y="981777"/>
            <a:ext cx="11501363" cy="2877954"/>
          </a:xfrm>
          <a:prstGeom prst="rect">
            <a:avLst/>
          </a:prstGeom>
        </p:spPr>
      </p:pic>
    </p:spTree>
    <p:extLst>
      <p:ext uri="{BB962C8B-B14F-4D97-AF65-F5344CB8AC3E}">
        <p14:creationId xmlns:p14="http://schemas.microsoft.com/office/powerpoint/2010/main" val="3274276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8B888-68D9-AB7C-5B06-C576D11F36F8}"/>
              </a:ext>
            </a:extLst>
          </p:cNvPr>
          <p:cNvSpPr>
            <a:spLocks noGrp="1"/>
          </p:cNvSpPr>
          <p:nvPr>
            <p:ph type="title"/>
          </p:nvPr>
        </p:nvSpPr>
        <p:spPr>
          <a:xfrm>
            <a:off x="838199" y="365125"/>
            <a:ext cx="10994680" cy="1325563"/>
          </a:xfrm>
        </p:spPr>
        <p:txBody>
          <a:bodyPr>
            <a:normAutofit/>
          </a:bodyPr>
          <a:lstStyle/>
          <a:p>
            <a:r>
              <a:rPr lang="en-US" b="1">
                <a:solidFill>
                  <a:schemeClr val="accent5">
                    <a:lumMod val="60000"/>
                    <a:lumOff val="40000"/>
                  </a:schemeClr>
                </a:solidFill>
              </a:rPr>
              <a:t>Example: Institutional Research (Linkage to College Mission and Vision statements)</a:t>
            </a:r>
            <a:endParaRPr lang="en-US"/>
          </a:p>
        </p:txBody>
      </p:sp>
      <p:sp>
        <p:nvSpPr>
          <p:cNvPr id="3" name="Content Placeholder 2">
            <a:extLst>
              <a:ext uri="{FF2B5EF4-FFF2-40B4-BE49-F238E27FC236}">
                <a16:creationId xmlns:a16="http://schemas.microsoft.com/office/drawing/2014/main" id="{4E5178B3-15AA-0D8C-5130-9CBE65570DEC}"/>
              </a:ext>
            </a:extLst>
          </p:cNvPr>
          <p:cNvSpPr>
            <a:spLocks noGrp="1"/>
          </p:cNvSpPr>
          <p:nvPr>
            <p:ph idx="1"/>
          </p:nvPr>
        </p:nvSpPr>
        <p:spPr>
          <a:xfrm>
            <a:off x="838200" y="2141537"/>
            <a:ext cx="10515600" cy="4351338"/>
          </a:xfrm>
        </p:spPr>
        <p:txBody>
          <a:bodyPr>
            <a:normAutofit/>
          </a:bodyPr>
          <a:lstStyle/>
          <a:p>
            <a:pPr marL="0" indent="0">
              <a:buNone/>
            </a:pPr>
            <a:r>
              <a:rPr lang="en-US" sz="3600"/>
              <a:t>Institutional Research collects and maintains enrollment, retention, and graduation data which is directly used within the Strategic Plan, as well as by departments across Centenary.</a:t>
            </a:r>
          </a:p>
        </p:txBody>
      </p:sp>
    </p:spTree>
    <p:extLst>
      <p:ext uri="{BB962C8B-B14F-4D97-AF65-F5344CB8AC3E}">
        <p14:creationId xmlns:p14="http://schemas.microsoft.com/office/powerpoint/2010/main" val="822608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FBDA2-D73E-77E1-3460-BBA7C82A3A6E}"/>
              </a:ext>
            </a:extLst>
          </p:cNvPr>
          <p:cNvSpPr>
            <a:spLocks noGrp="1"/>
          </p:cNvSpPr>
          <p:nvPr>
            <p:ph type="title"/>
          </p:nvPr>
        </p:nvSpPr>
        <p:spPr>
          <a:xfrm>
            <a:off x="838200" y="283644"/>
            <a:ext cx="10515600" cy="1325563"/>
          </a:xfrm>
        </p:spPr>
        <p:txBody>
          <a:bodyPr>
            <a:normAutofit/>
          </a:bodyPr>
          <a:lstStyle/>
          <a:p>
            <a:r>
              <a:rPr lang="en-US" b="1">
                <a:solidFill>
                  <a:schemeClr val="accent5">
                    <a:lumMod val="75000"/>
                  </a:schemeClr>
                </a:solidFill>
              </a:rPr>
              <a:t>Subunits, other departments, and areas</a:t>
            </a:r>
            <a:br>
              <a:rPr lang="en-US" b="1">
                <a:solidFill>
                  <a:schemeClr val="accent5">
                    <a:lumMod val="75000"/>
                  </a:schemeClr>
                </a:solidFill>
              </a:rPr>
            </a:br>
            <a:r>
              <a:rPr lang="en-US" b="1">
                <a:solidFill>
                  <a:schemeClr val="accent5">
                    <a:lumMod val="75000"/>
                  </a:schemeClr>
                </a:solidFill>
              </a:rPr>
              <a:t>(not applicable to all units) (new) </a:t>
            </a:r>
          </a:p>
        </p:txBody>
      </p:sp>
      <p:sp>
        <p:nvSpPr>
          <p:cNvPr id="3" name="Content Placeholder 2">
            <a:extLst>
              <a:ext uri="{FF2B5EF4-FFF2-40B4-BE49-F238E27FC236}">
                <a16:creationId xmlns:a16="http://schemas.microsoft.com/office/drawing/2014/main" id="{96462141-FE4A-4E2C-A95B-274F67782B07}"/>
              </a:ext>
            </a:extLst>
          </p:cNvPr>
          <p:cNvSpPr>
            <a:spLocks noGrp="1"/>
          </p:cNvSpPr>
          <p:nvPr>
            <p:ph idx="1"/>
          </p:nvPr>
        </p:nvSpPr>
        <p:spPr/>
        <p:txBody>
          <a:bodyPr vert="horz" lIns="91440" tIns="45720" rIns="91440" bIns="45720" rtlCol="0" anchor="t">
            <a:normAutofit/>
          </a:bodyPr>
          <a:lstStyle/>
          <a:p>
            <a:pPr>
              <a:lnSpc>
                <a:spcPct val="115000"/>
              </a:lnSpc>
              <a:spcBef>
                <a:spcPts val="0"/>
              </a:spcBef>
            </a:pPr>
            <a:r>
              <a:rPr lang="en-US" sz="2400" kern="100">
                <a:effectLst/>
                <a:ea typeface="Aptos" panose="020B0004020202020204" pitchFamily="34" charset="0"/>
                <a:cs typeface="Times New Roman"/>
              </a:rPr>
              <a:t>Does your unit house different functional areas or does it oversee particular groups?  Some of these will have specific reporting for internal groups and external agencies</a:t>
            </a:r>
            <a:r>
              <a:rPr lang="en-US" sz="2400" kern="100">
                <a:ea typeface="Aptos" panose="020B0004020202020204" pitchFamily="34" charset="0"/>
                <a:cs typeface="Times New Roman"/>
              </a:rPr>
              <a:t> and possibly </a:t>
            </a:r>
            <a:r>
              <a:rPr lang="en-US" sz="2400" kern="100">
                <a:effectLst/>
                <a:ea typeface="Aptos" panose="020B0004020202020204" pitchFamily="34" charset="0"/>
                <a:cs typeface="Times New Roman"/>
              </a:rPr>
              <a:t>accreditation reporting.  </a:t>
            </a:r>
          </a:p>
          <a:p>
            <a:pPr>
              <a:lnSpc>
                <a:spcPct val="115000"/>
              </a:lnSpc>
              <a:spcBef>
                <a:spcPts val="0"/>
              </a:spcBef>
            </a:pPr>
            <a:r>
              <a:rPr lang="en-US" sz="2400" kern="100">
                <a:effectLst/>
                <a:ea typeface="Aptos" panose="020B0004020202020204" pitchFamily="34" charset="0"/>
                <a:cs typeface="Times New Roman"/>
              </a:rPr>
              <a:t>Thinking about these areas in the context of your unit will </a:t>
            </a:r>
            <a:r>
              <a:rPr lang="en-US" sz="2400" kern="100">
                <a:ea typeface="Aptos" panose="020B0004020202020204" pitchFamily="34" charset="0"/>
                <a:cs typeface="Times New Roman"/>
              </a:rPr>
              <a:t>inform</a:t>
            </a:r>
            <a:r>
              <a:rPr lang="en-US" sz="2400" kern="100">
                <a:effectLst/>
                <a:ea typeface="Aptos" panose="020B0004020202020204" pitchFamily="34" charset="0"/>
                <a:cs typeface="Times New Roman"/>
              </a:rPr>
              <a:t> unit goals, reporting, and </a:t>
            </a:r>
            <a:r>
              <a:rPr lang="en-US" sz="2400" kern="100">
                <a:ea typeface="Aptos" panose="020B0004020202020204" pitchFamily="34" charset="0"/>
                <a:cs typeface="Times New Roman"/>
              </a:rPr>
              <a:t>the </a:t>
            </a:r>
            <a:r>
              <a:rPr lang="en-US" sz="2400" kern="100">
                <a:effectLst/>
                <a:ea typeface="Aptos" panose="020B0004020202020204" pitchFamily="34" charset="0"/>
                <a:cs typeface="Times New Roman"/>
              </a:rPr>
              <a:t>assessment cycle</a:t>
            </a:r>
          </a:p>
          <a:p>
            <a:pPr>
              <a:lnSpc>
                <a:spcPct val="115000"/>
              </a:lnSpc>
              <a:spcBef>
                <a:spcPts val="0"/>
              </a:spcBef>
            </a:pPr>
            <a:r>
              <a:rPr lang="en-US" sz="2400" kern="100">
                <a:ea typeface="Aptos" panose="020B0004020202020204" pitchFamily="34" charset="0"/>
                <a:cs typeface="Times New Roman"/>
              </a:rPr>
              <a:t>If applicable, describe these various areas of your unit</a:t>
            </a:r>
            <a:endParaRPr lang="en-US" sz="2400" kern="100">
              <a:effectLst/>
              <a:ea typeface="Aptos" panose="020B0004020202020204" pitchFamily="34" charset="0"/>
              <a:cs typeface="Times New Roman"/>
            </a:endParaRPr>
          </a:p>
          <a:p>
            <a:pPr marL="0" indent="0">
              <a:lnSpc>
                <a:spcPct val="115000"/>
              </a:lnSpc>
              <a:spcBef>
                <a:spcPts val="0"/>
              </a:spcBef>
              <a:buNone/>
            </a:pPr>
            <a:endParaRPr lang="en-US"/>
          </a:p>
          <a:p>
            <a:pPr marL="3175" marR="0" indent="-3175">
              <a:lnSpc>
                <a:spcPct val="115000"/>
              </a:lnSpc>
              <a:spcBef>
                <a:spcPts val="0"/>
              </a:spcBef>
              <a:spcAft>
                <a:spcPts val="0"/>
              </a:spcAft>
              <a:buNone/>
            </a:pPr>
            <a:endParaRPr lang="en-US" sz="2400" i="1" kern="100">
              <a:solidFill>
                <a:srgbClr val="595959"/>
              </a:solidFill>
              <a:effectLst/>
              <a:ea typeface="Aptos" panose="020B0004020202020204" pitchFamily="34" charset="0"/>
              <a:cs typeface="Times New Roman" panose="02020603050405020304" pitchFamily="18" charset="0"/>
            </a:endParaRPr>
          </a:p>
        </p:txBody>
      </p:sp>
      <p:sp>
        <p:nvSpPr>
          <p:cNvPr id="4" name="Star: 5 Points 3">
            <a:extLst>
              <a:ext uri="{FF2B5EF4-FFF2-40B4-BE49-F238E27FC236}">
                <a16:creationId xmlns:a16="http://schemas.microsoft.com/office/drawing/2014/main" id="{FF1A1805-A0A2-60EB-3F86-CA6B6380E698}"/>
              </a:ext>
            </a:extLst>
          </p:cNvPr>
          <p:cNvSpPr/>
          <p:nvPr/>
        </p:nvSpPr>
        <p:spPr>
          <a:xfrm>
            <a:off x="8963526" y="1003558"/>
            <a:ext cx="457200" cy="46923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373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94F66-2A4B-7DA5-A2F7-D277B950BE0A}"/>
              </a:ext>
            </a:extLst>
          </p:cNvPr>
          <p:cNvSpPr>
            <a:spLocks noGrp="1"/>
          </p:cNvSpPr>
          <p:nvPr>
            <p:ph type="title"/>
          </p:nvPr>
        </p:nvSpPr>
        <p:spPr/>
        <p:txBody>
          <a:bodyPr/>
          <a:lstStyle/>
          <a:p>
            <a:r>
              <a:rPr lang="en-US" b="1">
                <a:solidFill>
                  <a:schemeClr val="accent5">
                    <a:lumMod val="60000"/>
                    <a:lumOff val="40000"/>
                  </a:schemeClr>
                </a:solidFill>
              </a:rPr>
              <a:t>Subunits Examples:</a:t>
            </a:r>
            <a:br>
              <a:rPr lang="en-US" b="1">
                <a:solidFill>
                  <a:schemeClr val="accent5">
                    <a:lumMod val="60000"/>
                    <a:lumOff val="40000"/>
                  </a:schemeClr>
                </a:solidFill>
              </a:rPr>
            </a:br>
            <a:endParaRPr lang="en-US" b="1">
              <a:solidFill>
                <a:schemeClr val="accent5">
                  <a:lumMod val="60000"/>
                  <a:lumOff val="40000"/>
                </a:schemeClr>
              </a:solidFill>
            </a:endParaRPr>
          </a:p>
        </p:txBody>
      </p:sp>
      <p:sp>
        <p:nvSpPr>
          <p:cNvPr id="3" name="Content Placeholder 2">
            <a:extLst>
              <a:ext uri="{FF2B5EF4-FFF2-40B4-BE49-F238E27FC236}">
                <a16:creationId xmlns:a16="http://schemas.microsoft.com/office/drawing/2014/main" id="{0CB7641B-7274-CEFF-C562-B7BE03FB0C5E}"/>
              </a:ext>
            </a:extLst>
          </p:cNvPr>
          <p:cNvSpPr>
            <a:spLocks noGrp="1"/>
          </p:cNvSpPr>
          <p:nvPr>
            <p:ph idx="1"/>
          </p:nvPr>
        </p:nvSpPr>
        <p:spPr/>
        <p:txBody>
          <a:bodyPr vert="horz" lIns="91440" tIns="45720" rIns="91440" bIns="45720" rtlCol="0" anchor="t">
            <a:normAutofit/>
          </a:bodyPr>
          <a:lstStyle/>
          <a:p>
            <a:pPr marL="3175" marR="0" indent="-3175">
              <a:lnSpc>
                <a:spcPct val="115000"/>
              </a:lnSpc>
              <a:spcBef>
                <a:spcPts val="0"/>
              </a:spcBef>
              <a:spcAft>
                <a:spcPts val="0"/>
              </a:spcAft>
              <a:buNone/>
            </a:pPr>
            <a:r>
              <a:rPr lang="en-US" sz="2800">
                <a:effectLst/>
                <a:ea typeface="Aptos" panose="020B0004020202020204" pitchFamily="34" charset="0"/>
                <a:cs typeface="Times New Roman"/>
              </a:rPr>
              <a:t>The Learning Commons houses Advising, Student Disabilities, Learning Resource Center, Peer Mentoring.  </a:t>
            </a:r>
          </a:p>
          <a:p>
            <a:pPr marL="3175" marR="0" indent="-3175">
              <a:lnSpc>
                <a:spcPct val="115000"/>
              </a:lnSpc>
              <a:spcBef>
                <a:spcPts val="0"/>
              </a:spcBef>
              <a:spcAft>
                <a:spcPts val="0"/>
              </a:spcAft>
              <a:buNone/>
            </a:pPr>
            <a:endParaRPr lang="en-US">
              <a:ea typeface="Aptos" panose="020B0004020202020204" pitchFamily="34" charset="0"/>
              <a:cs typeface="Times New Roman"/>
            </a:endParaRPr>
          </a:p>
          <a:p>
            <a:pPr marL="3175" marR="0" indent="-3175">
              <a:lnSpc>
                <a:spcPct val="115000"/>
              </a:lnSpc>
              <a:spcBef>
                <a:spcPts val="0"/>
              </a:spcBef>
              <a:spcAft>
                <a:spcPts val="0"/>
              </a:spcAft>
              <a:buNone/>
            </a:pPr>
            <a:r>
              <a:rPr lang="en-US">
                <a:ea typeface="Aptos" panose="020B0004020202020204" pitchFamily="34" charset="0"/>
                <a:cs typeface="Times New Roman"/>
              </a:rPr>
              <a:t>Residence Life works with Resident Assistants</a:t>
            </a:r>
            <a:endParaRPr lang="en-US" sz="2800">
              <a:effectLst/>
              <a:ea typeface="Aptos" panose="020B0004020202020204" pitchFamily="34" charset="0"/>
              <a:cs typeface="Times New Roman"/>
            </a:endParaRPr>
          </a:p>
          <a:p>
            <a:pPr marL="0" indent="0">
              <a:buNone/>
            </a:pPr>
            <a:endParaRPr lang="en-US"/>
          </a:p>
        </p:txBody>
      </p:sp>
    </p:spTree>
    <p:extLst>
      <p:ext uri="{BB962C8B-B14F-4D97-AF65-F5344CB8AC3E}">
        <p14:creationId xmlns:p14="http://schemas.microsoft.com/office/powerpoint/2010/main" val="4082456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0E8A6-40AB-FAF9-4FB4-334048C1AA67}"/>
              </a:ext>
            </a:extLst>
          </p:cNvPr>
          <p:cNvSpPr>
            <a:spLocks noGrp="1"/>
          </p:cNvSpPr>
          <p:nvPr>
            <p:ph type="title"/>
          </p:nvPr>
        </p:nvSpPr>
        <p:spPr/>
        <p:txBody>
          <a:bodyPr/>
          <a:lstStyle/>
          <a:p>
            <a:r>
              <a:rPr lang="en-US" b="1">
                <a:solidFill>
                  <a:schemeClr val="accent5">
                    <a:lumMod val="75000"/>
                  </a:schemeClr>
                </a:solidFill>
              </a:rPr>
              <a:t>Contributions to Retention and Graduation (new)</a:t>
            </a:r>
          </a:p>
        </p:txBody>
      </p:sp>
      <p:sp>
        <p:nvSpPr>
          <p:cNvPr id="3" name="Content Placeholder 2">
            <a:extLst>
              <a:ext uri="{FF2B5EF4-FFF2-40B4-BE49-F238E27FC236}">
                <a16:creationId xmlns:a16="http://schemas.microsoft.com/office/drawing/2014/main" id="{55A3B182-20D8-8A7A-CFF9-53F2AED58F62}"/>
              </a:ext>
            </a:extLst>
          </p:cNvPr>
          <p:cNvSpPr>
            <a:spLocks noGrp="1"/>
          </p:cNvSpPr>
          <p:nvPr>
            <p:ph idx="1"/>
          </p:nvPr>
        </p:nvSpPr>
        <p:spPr/>
        <p:txBody>
          <a:bodyPr>
            <a:normAutofit/>
          </a:bodyPr>
          <a:lstStyle/>
          <a:p>
            <a:pPr>
              <a:lnSpc>
                <a:spcPct val="115000"/>
              </a:lnSpc>
              <a:spcBef>
                <a:spcPts val="0"/>
              </a:spcBef>
              <a:spcAft>
                <a:spcPts val="800"/>
              </a:spcAft>
            </a:pPr>
            <a:r>
              <a:rPr lang="en-US" sz="3600" kern="100">
                <a:effectLst/>
                <a:ea typeface="Aptos" panose="020B0004020202020204" pitchFamily="34" charset="0"/>
                <a:cs typeface="Times New Roman" panose="02020603050405020304" pitchFamily="18" charset="0"/>
              </a:rPr>
              <a:t>How does your work help already-enrolled students have a positive experience that</a:t>
            </a:r>
            <a:r>
              <a:rPr lang="en-US" sz="3600" kern="100">
                <a:ea typeface="Aptos" panose="020B0004020202020204" pitchFamily="34" charset="0"/>
                <a:cs typeface="Times New Roman" panose="02020603050405020304" pitchFamily="18" charset="0"/>
              </a:rPr>
              <a:t> encourages </a:t>
            </a:r>
            <a:r>
              <a:rPr lang="en-US" sz="3600" kern="100">
                <a:effectLst/>
                <a:ea typeface="Aptos" panose="020B0004020202020204" pitchFamily="34" charset="0"/>
                <a:cs typeface="Times New Roman" panose="02020603050405020304" pitchFamily="18" charset="0"/>
              </a:rPr>
              <a:t>them to return and ultimately complete their degree?</a:t>
            </a:r>
          </a:p>
        </p:txBody>
      </p:sp>
      <p:sp>
        <p:nvSpPr>
          <p:cNvPr id="4" name="Star: 5 Points 3">
            <a:extLst>
              <a:ext uri="{FF2B5EF4-FFF2-40B4-BE49-F238E27FC236}">
                <a16:creationId xmlns:a16="http://schemas.microsoft.com/office/drawing/2014/main" id="{753186CE-52FD-8E41-99EC-AEFC3322DEE1}"/>
              </a:ext>
            </a:extLst>
          </p:cNvPr>
          <p:cNvSpPr/>
          <p:nvPr/>
        </p:nvSpPr>
        <p:spPr>
          <a:xfrm>
            <a:off x="2418347" y="1054310"/>
            <a:ext cx="457200" cy="46923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691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D51E-406F-E86E-C031-C5930E3C2CD6}"/>
              </a:ext>
            </a:extLst>
          </p:cNvPr>
          <p:cNvSpPr>
            <a:spLocks noGrp="1"/>
          </p:cNvSpPr>
          <p:nvPr>
            <p:ph type="title"/>
          </p:nvPr>
        </p:nvSpPr>
        <p:spPr/>
        <p:txBody>
          <a:bodyPr/>
          <a:lstStyle/>
          <a:p>
            <a:r>
              <a:rPr lang="en-US" b="1">
                <a:solidFill>
                  <a:schemeClr val="accent5">
                    <a:lumMod val="60000"/>
                    <a:lumOff val="40000"/>
                  </a:schemeClr>
                </a:solidFill>
              </a:rPr>
              <a:t>Example:</a:t>
            </a:r>
            <a:br>
              <a:rPr lang="en-US" b="1">
                <a:solidFill>
                  <a:schemeClr val="accent5">
                    <a:lumMod val="60000"/>
                    <a:lumOff val="40000"/>
                  </a:schemeClr>
                </a:solidFill>
              </a:rPr>
            </a:br>
            <a:r>
              <a:rPr lang="en-US" b="1">
                <a:solidFill>
                  <a:schemeClr val="accent5">
                    <a:lumMod val="60000"/>
                    <a:lumOff val="40000"/>
                  </a:schemeClr>
                </a:solidFill>
              </a:rPr>
              <a:t>The Fitness Center</a:t>
            </a:r>
          </a:p>
        </p:txBody>
      </p:sp>
      <p:sp>
        <p:nvSpPr>
          <p:cNvPr id="3" name="Content Placeholder 2">
            <a:extLst>
              <a:ext uri="{FF2B5EF4-FFF2-40B4-BE49-F238E27FC236}">
                <a16:creationId xmlns:a16="http://schemas.microsoft.com/office/drawing/2014/main" id="{A8EB4586-714D-FF2E-CA13-A70B872FACF3}"/>
              </a:ext>
            </a:extLst>
          </p:cNvPr>
          <p:cNvSpPr>
            <a:spLocks noGrp="1"/>
          </p:cNvSpPr>
          <p:nvPr>
            <p:ph idx="1"/>
          </p:nvPr>
        </p:nvSpPr>
        <p:spPr>
          <a:xfrm>
            <a:off x="838200" y="1724984"/>
            <a:ext cx="10688128" cy="4451979"/>
          </a:xfrm>
        </p:spPr>
        <p:txBody>
          <a:bodyPr vert="horz" lIns="91440" tIns="45720" rIns="91440" bIns="45720" rtlCol="0" anchor="t">
            <a:normAutofit/>
          </a:bodyPr>
          <a:lstStyle/>
          <a:p>
            <a:pPr marL="0" indent="0">
              <a:buNone/>
            </a:pPr>
            <a:r>
              <a:rPr lang="en-US" sz="4000" kern="100">
                <a:effectLst/>
                <a:ea typeface="Aptos" panose="020B0004020202020204" pitchFamily="34" charset="0"/>
                <a:cs typeface="Times New Roman"/>
              </a:rPr>
              <a:t>The Fitness Center provides spaces, facilities, and programs to help students develop personal wellness and build community around shared physical activity. We have space for campus and community events to provide a vibrant campus environment.</a:t>
            </a:r>
          </a:p>
          <a:p>
            <a:endParaRPr lang="en-US"/>
          </a:p>
        </p:txBody>
      </p:sp>
    </p:spTree>
    <p:extLst>
      <p:ext uri="{BB962C8B-B14F-4D97-AF65-F5344CB8AC3E}">
        <p14:creationId xmlns:p14="http://schemas.microsoft.com/office/powerpoint/2010/main" val="2935538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7C81-8AFA-B47C-FC70-148E1596C157}"/>
              </a:ext>
            </a:extLst>
          </p:cNvPr>
          <p:cNvSpPr>
            <a:spLocks noGrp="1"/>
          </p:cNvSpPr>
          <p:nvPr>
            <p:ph type="title"/>
          </p:nvPr>
        </p:nvSpPr>
        <p:spPr/>
        <p:txBody>
          <a:bodyPr/>
          <a:lstStyle/>
          <a:p>
            <a:r>
              <a:rPr lang="en-US" b="1">
                <a:solidFill>
                  <a:schemeClr val="accent5">
                    <a:lumMod val="75000"/>
                  </a:schemeClr>
                </a:solidFill>
              </a:rPr>
              <a:t>Special Reporting Responsibilities (new) </a:t>
            </a:r>
          </a:p>
        </p:txBody>
      </p:sp>
      <p:sp>
        <p:nvSpPr>
          <p:cNvPr id="3" name="Content Placeholder 2">
            <a:extLst>
              <a:ext uri="{FF2B5EF4-FFF2-40B4-BE49-F238E27FC236}">
                <a16:creationId xmlns:a16="http://schemas.microsoft.com/office/drawing/2014/main" id="{04C18C8F-ECA6-AFBB-6480-09848B6722F0}"/>
              </a:ext>
            </a:extLst>
          </p:cNvPr>
          <p:cNvSpPr>
            <a:spLocks noGrp="1"/>
          </p:cNvSpPr>
          <p:nvPr>
            <p:ph idx="1"/>
          </p:nvPr>
        </p:nvSpPr>
        <p:spPr/>
        <p:txBody>
          <a:bodyPr>
            <a:normAutofit/>
          </a:bodyPr>
          <a:lstStyle/>
          <a:p>
            <a:pPr>
              <a:lnSpc>
                <a:spcPct val="115000"/>
              </a:lnSpc>
              <a:spcBef>
                <a:spcPts val="0"/>
              </a:spcBef>
            </a:pPr>
            <a:r>
              <a:rPr lang="en-US" i="1" kern="100">
                <a:effectLst/>
                <a:ea typeface="Aptos" panose="020B0004020202020204" pitchFamily="34" charset="0"/>
                <a:cs typeface="Times New Roman" panose="02020603050405020304" pitchFamily="18" charset="0"/>
              </a:rPr>
              <a:t>Does your work help address/report any major statutory, regulatory, or compliance   requirements?  If so, which ones? (e.g., federal, state, local, grant, external accreditation, degree requirements, consultants, etc.)</a:t>
            </a:r>
            <a:endParaRPr lang="en-US" kern="100">
              <a:effectLst/>
              <a:ea typeface="Aptos" panose="020B0004020202020204" pitchFamily="34" charset="0"/>
              <a:cs typeface="Times New Roman" panose="02020603050405020304" pitchFamily="18" charset="0"/>
            </a:endParaRPr>
          </a:p>
          <a:p>
            <a:pPr marL="0" marR="0" indent="0">
              <a:lnSpc>
                <a:spcPct val="115000"/>
              </a:lnSpc>
              <a:spcBef>
                <a:spcPts val="0"/>
              </a:spcBef>
              <a:spcAft>
                <a:spcPts val="800"/>
              </a:spcAft>
              <a:buNone/>
            </a:pPr>
            <a:endParaRPr lang="en-US" kern="100">
              <a:effectLst/>
              <a:ea typeface="Aptos" panose="020B0004020202020204" pitchFamily="34" charset="0"/>
              <a:cs typeface="Times New Roman" panose="02020603050405020304" pitchFamily="18" charset="0"/>
            </a:endParaRPr>
          </a:p>
          <a:p>
            <a:pPr>
              <a:lnSpc>
                <a:spcPct val="115000"/>
              </a:lnSpc>
              <a:spcBef>
                <a:spcPts val="0"/>
              </a:spcBef>
              <a:spcAft>
                <a:spcPts val="800"/>
              </a:spcAft>
            </a:pPr>
            <a:r>
              <a:rPr lang="en-US" kern="100">
                <a:effectLst/>
                <a:ea typeface="Aptos" panose="020B0004020202020204" pitchFamily="34" charset="0"/>
                <a:cs typeface="Times New Roman" panose="02020603050405020304" pitchFamily="18" charset="0"/>
              </a:rPr>
              <a:t>Briefly describe </a:t>
            </a:r>
            <a:r>
              <a:rPr lang="en-US" kern="100">
                <a:ea typeface="Aptos" panose="020B0004020202020204" pitchFamily="34" charset="0"/>
                <a:cs typeface="Times New Roman" panose="02020603050405020304" pitchFamily="18" charset="0"/>
              </a:rPr>
              <a:t>special</a:t>
            </a:r>
            <a:r>
              <a:rPr lang="en-US" kern="100">
                <a:effectLst/>
                <a:ea typeface="Aptos" panose="020B0004020202020204" pitchFamily="34" charset="0"/>
                <a:cs typeface="Times New Roman" panose="02020603050405020304" pitchFamily="18" charset="0"/>
              </a:rPr>
              <a:t> reporting responsibilities (beyond those previously described) that your unit completes on behalf of Centenary  </a:t>
            </a:r>
          </a:p>
        </p:txBody>
      </p:sp>
      <p:sp>
        <p:nvSpPr>
          <p:cNvPr id="4" name="Star: 5 Points 3">
            <a:extLst>
              <a:ext uri="{FF2B5EF4-FFF2-40B4-BE49-F238E27FC236}">
                <a16:creationId xmlns:a16="http://schemas.microsoft.com/office/drawing/2014/main" id="{CE7249CC-F0C1-E015-F40F-B5B73B3BE18F}"/>
              </a:ext>
            </a:extLst>
          </p:cNvPr>
          <p:cNvSpPr/>
          <p:nvPr/>
        </p:nvSpPr>
        <p:spPr>
          <a:xfrm>
            <a:off x="10647947" y="793290"/>
            <a:ext cx="457200" cy="46923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6855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D51E-406F-E86E-C031-C5930E3C2CD6}"/>
              </a:ext>
            </a:extLst>
          </p:cNvPr>
          <p:cNvSpPr>
            <a:spLocks noGrp="1"/>
          </p:cNvSpPr>
          <p:nvPr>
            <p:ph type="title"/>
          </p:nvPr>
        </p:nvSpPr>
        <p:spPr>
          <a:xfrm>
            <a:off x="280657" y="365125"/>
            <a:ext cx="11642757" cy="1325563"/>
          </a:xfrm>
        </p:spPr>
        <p:txBody>
          <a:bodyPr/>
          <a:lstStyle/>
          <a:p>
            <a:r>
              <a:rPr lang="en-US" b="1">
                <a:solidFill>
                  <a:schemeClr val="accent5">
                    <a:lumMod val="60000"/>
                    <a:lumOff val="40000"/>
                  </a:schemeClr>
                </a:solidFill>
              </a:rPr>
              <a:t>Examples of special reporting responsibilities</a:t>
            </a:r>
          </a:p>
        </p:txBody>
      </p:sp>
      <p:sp>
        <p:nvSpPr>
          <p:cNvPr id="3" name="Content Placeholder 2">
            <a:extLst>
              <a:ext uri="{FF2B5EF4-FFF2-40B4-BE49-F238E27FC236}">
                <a16:creationId xmlns:a16="http://schemas.microsoft.com/office/drawing/2014/main" id="{A8EB4586-714D-FF2E-CA13-A70B872FACF3}"/>
              </a:ext>
            </a:extLst>
          </p:cNvPr>
          <p:cNvSpPr>
            <a:spLocks noGrp="1"/>
          </p:cNvSpPr>
          <p:nvPr>
            <p:ph idx="1"/>
          </p:nvPr>
        </p:nvSpPr>
        <p:spPr>
          <a:xfrm>
            <a:off x="838200" y="1825625"/>
            <a:ext cx="10515600" cy="4667250"/>
          </a:xfrm>
        </p:spPr>
        <p:txBody>
          <a:bodyPr>
            <a:normAutofit fontScale="92500" lnSpcReduction="10000"/>
          </a:bodyPr>
          <a:lstStyle/>
          <a:p>
            <a:r>
              <a:rPr lang="en-US" sz="3600" b="1" kern="100">
                <a:effectLst/>
                <a:ea typeface="Aptos" panose="020B0004020202020204" pitchFamily="34" charset="0"/>
                <a:cs typeface="Times New Roman" panose="02020603050405020304" pitchFamily="18" charset="0"/>
              </a:rPr>
              <a:t>Accreditation</a:t>
            </a:r>
            <a:r>
              <a:rPr lang="en-US" sz="3600" kern="100">
                <a:effectLst/>
                <a:ea typeface="Aptos" panose="020B0004020202020204" pitchFamily="34" charset="0"/>
                <a:cs typeface="Times New Roman" panose="02020603050405020304" pitchFamily="18" charset="0"/>
              </a:rPr>
              <a:t> from an association or agency </a:t>
            </a:r>
            <a:br>
              <a:rPr lang="en-US" sz="3600" kern="100">
                <a:effectLst/>
                <a:ea typeface="Aptos" panose="020B0004020202020204" pitchFamily="34" charset="0"/>
                <a:cs typeface="Times New Roman" panose="02020603050405020304" pitchFamily="18" charset="0"/>
              </a:rPr>
            </a:br>
            <a:r>
              <a:rPr lang="en-US" sz="3600" kern="100">
                <a:effectLst/>
                <a:ea typeface="Aptos" panose="020B0004020202020204" pitchFamily="34" charset="0"/>
                <a:cs typeface="Times New Roman" panose="02020603050405020304" pitchFamily="18" charset="0"/>
              </a:rPr>
              <a:t>(e.g., NCAA, NASM, AAM); </a:t>
            </a:r>
          </a:p>
          <a:p>
            <a:r>
              <a:rPr lang="en-US" sz="3600" b="1" kern="100">
                <a:effectLst/>
                <a:ea typeface="Aptos" panose="020B0004020202020204" pitchFamily="34" charset="0"/>
                <a:cs typeface="Times New Roman" panose="02020603050405020304" pitchFamily="18" charset="0"/>
              </a:rPr>
              <a:t>Reporting</a:t>
            </a:r>
            <a:r>
              <a:rPr lang="en-US" sz="3600" kern="100">
                <a:effectLst/>
                <a:ea typeface="Aptos" panose="020B0004020202020204" pitchFamily="34" charset="0"/>
                <a:cs typeface="Times New Roman" panose="02020603050405020304" pitchFamily="18" charset="0"/>
              </a:rPr>
              <a:t> </a:t>
            </a:r>
            <a:br>
              <a:rPr lang="en-US" sz="3600" kern="100">
                <a:effectLst/>
                <a:ea typeface="Aptos" panose="020B0004020202020204" pitchFamily="34" charset="0"/>
                <a:cs typeface="Times New Roman" panose="02020603050405020304" pitchFamily="18" charset="0"/>
              </a:rPr>
            </a:br>
            <a:r>
              <a:rPr lang="en-US" sz="3600" kern="100">
                <a:effectLst/>
                <a:ea typeface="Aptos" panose="020B0004020202020204" pitchFamily="34" charset="0"/>
                <a:cs typeface="Times New Roman" panose="02020603050405020304" pitchFamily="18" charset="0"/>
              </a:rPr>
              <a:t>(</a:t>
            </a:r>
            <a:r>
              <a:rPr lang="en-US" sz="3600" kern="100" err="1">
                <a:effectLst/>
                <a:ea typeface="Aptos" panose="020B0004020202020204" pitchFamily="34" charset="0"/>
                <a:cs typeface="Times New Roman" panose="02020603050405020304" pitchFamily="18" charset="0"/>
              </a:rPr>
              <a:t>e.g</a:t>
            </a:r>
            <a:r>
              <a:rPr lang="en-US" sz="3600" kern="100">
                <a:effectLst/>
                <a:ea typeface="Aptos" panose="020B0004020202020204" pitchFamily="34" charset="0"/>
                <a:cs typeface="Times New Roman" panose="02020603050405020304" pitchFamily="18" charset="0"/>
              </a:rPr>
              <a:t>, CUPA, NACUBO, Clery Act, National Student Clearinghouse, FISAP, GDPR, IPEDS); </a:t>
            </a:r>
          </a:p>
          <a:p>
            <a:r>
              <a:rPr lang="en-US" sz="3600" b="1" kern="100">
                <a:effectLst/>
                <a:ea typeface="Aptos" panose="020B0004020202020204" pitchFamily="34" charset="0"/>
                <a:cs typeface="Times New Roman" panose="02020603050405020304" pitchFamily="18" charset="0"/>
              </a:rPr>
              <a:t>Consultants or auditors </a:t>
            </a:r>
            <a:br>
              <a:rPr lang="en-US" sz="3600" b="1" kern="100">
                <a:effectLst/>
                <a:ea typeface="Aptos" panose="020B0004020202020204" pitchFamily="34" charset="0"/>
                <a:cs typeface="Times New Roman" panose="02020603050405020304" pitchFamily="18" charset="0"/>
              </a:rPr>
            </a:br>
            <a:r>
              <a:rPr lang="en-US" sz="3600" kern="100">
                <a:effectLst/>
                <a:ea typeface="Aptos" panose="020B0004020202020204" pitchFamily="34" charset="0"/>
                <a:cs typeface="Times New Roman" panose="02020603050405020304" pitchFamily="18" charset="0"/>
              </a:rPr>
              <a:t>(e.g., Ruffalo Noel-Levitz, Credo, EAB, </a:t>
            </a:r>
            <a:r>
              <a:rPr lang="en-US" sz="3600" kern="100" err="1">
                <a:effectLst/>
                <a:ea typeface="Aptos" panose="020B0004020202020204" pitchFamily="34" charset="0"/>
                <a:cs typeface="Times New Roman" panose="02020603050405020304" pitchFamily="18" charset="0"/>
              </a:rPr>
              <a:t>Forvis</a:t>
            </a:r>
            <a:r>
              <a:rPr lang="en-US" sz="3600" kern="100">
                <a:effectLst/>
                <a:ea typeface="Aptos" panose="020B0004020202020204" pitchFamily="34" charset="0"/>
                <a:cs typeface="Times New Roman" panose="02020603050405020304" pitchFamily="18" charset="0"/>
              </a:rPr>
              <a:t>); </a:t>
            </a:r>
          </a:p>
          <a:p>
            <a:r>
              <a:rPr lang="en-US" sz="3600" b="1" kern="100">
                <a:effectLst/>
                <a:ea typeface="Aptos" panose="020B0004020202020204" pitchFamily="34" charset="0"/>
                <a:cs typeface="Times New Roman" panose="02020603050405020304" pitchFamily="18" charset="0"/>
              </a:rPr>
              <a:t>Grants</a:t>
            </a:r>
            <a:r>
              <a:rPr lang="en-US" sz="3600" kern="100">
                <a:effectLst/>
                <a:ea typeface="Aptos" panose="020B0004020202020204" pitchFamily="34" charset="0"/>
                <a:cs typeface="Times New Roman" panose="02020603050405020304" pitchFamily="18" charset="0"/>
              </a:rPr>
              <a:t> </a:t>
            </a:r>
            <a:br>
              <a:rPr lang="en-US" sz="3600" kern="100">
                <a:effectLst/>
                <a:ea typeface="Aptos" panose="020B0004020202020204" pitchFamily="34" charset="0"/>
                <a:cs typeface="Times New Roman" panose="02020603050405020304" pitchFamily="18" charset="0"/>
              </a:rPr>
            </a:br>
            <a:r>
              <a:rPr lang="en-US" sz="3600" kern="100">
                <a:effectLst/>
                <a:ea typeface="Aptos" panose="020B0004020202020204" pitchFamily="34" charset="0"/>
                <a:cs typeface="Times New Roman" panose="02020603050405020304" pitchFamily="18" charset="0"/>
              </a:rPr>
              <a:t>(e.g., Louisiana Board of Regents grants, CIC grants); </a:t>
            </a:r>
          </a:p>
          <a:p>
            <a:r>
              <a:rPr lang="en-US" sz="3600" b="1" kern="100">
                <a:ea typeface="Aptos" panose="020B0004020202020204" pitchFamily="34" charset="0"/>
                <a:cs typeface="Times New Roman" panose="02020603050405020304" pitchFamily="18" charset="0"/>
              </a:rPr>
              <a:t>O</a:t>
            </a:r>
            <a:r>
              <a:rPr lang="en-US" sz="3600" b="1" kern="100">
                <a:effectLst/>
                <a:ea typeface="Aptos" panose="020B0004020202020204" pitchFamily="34" charset="0"/>
                <a:cs typeface="Times New Roman" panose="02020603050405020304" pitchFamily="18" charset="0"/>
              </a:rPr>
              <a:t>thers</a:t>
            </a:r>
            <a:endParaRPr lang="en-US" sz="2400" b="1"/>
          </a:p>
        </p:txBody>
      </p:sp>
    </p:spTree>
    <p:extLst>
      <p:ext uri="{BB962C8B-B14F-4D97-AF65-F5344CB8AC3E}">
        <p14:creationId xmlns:p14="http://schemas.microsoft.com/office/powerpoint/2010/main" val="11537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50FE-8906-D2A3-9614-76B2FD7930F6}"/>
              </a:ext>
            </a:extLst>
          </p:cNvPr>
          <p:cNvSpPr>
            <a:spLocks noGrp="1"/>
          </p:cNvSpPr>
          <p:nvPr>
            <p:ph type="title"/>
          </p:nvPr>
        </p:nvSpPr>
        <p:spPr/>
        <p:txBody>
          <a:bodyPr/>
          <a:lstStyle/>
          <a:p>
            <a:r>
              <a:rPr lang="en-US" b="1"/>
              <a:t>Parts 3 and 4 – Assessment cycle for Goals </a:t>
            </a:r>
            <a:br>
              <a:rPr lang="en-US" b="1"/>
            </a:br>
            <a:r>
              <a:rPr lang="en-US" b="1"/>
              <a:t>(Goal 1 and 2)</a:t>
            </a:r>
          </a:p>
        </p:txBody>
      </p:sp>
      <p:sp>
        <p:nvSpPr>
          <p:cNvPr id="3" name="Content Placeholder 2">
            <a:extLst>
              <a:ext uri="{FF2B5EF4-FFF2-40B4-BE49-F238E27FC236}">
                <a16:creationId xmlns:a16="http://schemas.microsoft.com/office/drawing/2014/main" id="{8C23E4A2-FEEA-8297-B9A1-6CDD062B08EB}"/>
              </a:ext>
            </a:extLst>
          </p:cNvPr>
          <p:cNvSpPr>
            <a:spLocks noGrp="1"/>
          </p:cNvSpPr>
          <p:nvPr>
            <p:ph idx="1"/>
          </p:nvPr>
        </p:nvSpPr>
        <p:spPr/>
        <p:txBody>
          <a:bodyPr>
            <a:normAutofit/>
          </a:bodyPr>
          <a:lstStyle/>
          <a:p>
            <a:pPr marL="0" indent="0">
              <a:buNone/>
            </a:pPr>
            <a:r>
              <a:rPr lang="en-US"/>
              <a:t>The broad “thing” your unit hopes to achieve</a:t>
            </a:r>
          </a:p>
          <a:p>
            <a:pPr marL="514350" indent="-514350">
              <a:buFont typeface="+mj-lt"/>
              <a:buAutoNum type="arabicPeriod"/>
            </a:pPr>
            <a:r>
              <a:rPr lang="en-US"/>
              <a:t>The measurable way you will get there</a:t>
            </a:r>
          </a:p>
          <a:p>
            <a:pPr marL="514350" indent="-514350">
              <a:buFont typeface="+mj-lt"/>
              <a:buAutoNum type="arabicPeriod"/>
            </a:pPr>
            <a:r>
              <a:rPr lang="en-US"/>
              <a:t>The data you will collect along the way</a:t>
            </a:r>
          </a:p>
          <a:p>
            <a:pPr marL="514350" indent="-514350">
              <a:buFont typeface="+mj-lt"/>
              <a:buAutoNum type="arabicPeriod"/>
            </a:pPr>
            <a:r>
              <a:rPr lang="en-US"/>
              <a:t>What did you learn from the data?</a:t>
            </a:r>
          </a:p>
          <a:p>
            <a:pPr marL="514350" indent="-514350">
              <a:buFont typeface="+mj-lt"/>
              <a:buAutoNum type="arabicPeriod"/>
            </a:pPr>
            <a:r>
              <a:rPr lang="en-US"/>
              <a:t>Was your goal met  - not met – or partially met?</a:t>
            </a:r>
          </a:p>
          <a:p>
            <a:pPr marL="514350" indent="-514350">
              <a:buFont typeface="+mj-lt"/>
              <a:buAutoNum type="arabicPeriod"/>
            </a:pPr>
            <a:r>
              <a:rPr lang="en-US"/>
              <a:t>How will your unit respond to bring about improvement? </a:t>
            </a:r>
          </a:p>
        </p:txBody>
      </p:sp>
    </p:spTree>
    <p:extLst>
      <p:ext uri="{BB962C8B-B14F-4D97-AF65-F5344CB8AC3E}">
        <p14:creationId xmlns:p14="http://schemas.microsoft.com/office/powerpoint/2010/main" val="5719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5BA3C28-FE79-4A48-BD26-DAC8D3F364B7}"/>
              </a:ext>
            </a:extLst>
          </p:cNvPr>
          <p:cNvPicPr>
            <a:picLocks noChangeAspect="1"/>
          </p:cNvPicPr>
          <p:nvPr/>
        </p:nvPicPr>
        <p:blipFill>
          <a:blip r:embed="rId4"/>
          <a:stretch>
            <a:fillRect/>
          </a:stretch>
        </p:blipFill>
        <p:spPr>
          <a:xfrm>
            <a:off x="3195232" y="575864"/>
            <a:ext cx="5801535" cy="5706271"/>
          </a:xfrm>
          <a:prstGeom prst="rect">
            <a:avLst/>
          </a:prstGeom>
        </p:spPr>
      </p:pic>
    </p:spTree>
    <p:extLst>
      <p:ext uri="{BB962C8B-B14F-4D97-AF65-F5344CB8AC3E}">
        <p14:creationId xmlns:p14="http://schemas.microsoft.com/office/powerpoint/2010/main" val="1931255471"/>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1BC4-E17D-54EE-7448-6D1EE60FA376}"/>
              </a:ext>
            </a:extLst>
          </p:cNvPr>
          <p:cNvSpPr>
            <a:spLocks noGrp="1"/>
          </p:cNvSpPr>
          <p:nvPr>
            <p:ph type="title"/>
          </p:nvPr>
        </p:nvSpPr>
        <p:spPr/>
        <p:txBody>
          <a:bodyPr/>
          <a:lstStyle/>
          <a:p>
            <a:r>
              <a:rPr lang="en-US" b="1">
                <a:solidFill>
                  <a:schemeClr val="accent6">
                    <a:lumMod val="75000"/>
                  </a:schemeClr>
                </a:solidFill>
              </a:rPr>
              <a:t>What is a Goal?</a:t>
            </a:r>
          </a:p>
        </p:txBody>
      </p:sp>
      <p:sp>
        <p:nvSpPr>
          <p:cNvPr id="3" name="Content Placeholder 2">
            <a:extLst>
              <a:ext uri="{FF2B5EF4-FFF2-40B4-BE49-F238E27FC236}">
                <a16:creationId xmlns:a16="http://schemas.microsoft.com/office/drawing/2014/main" id="{C2BC6FBD-CC21-55DF-B24C-DB862CD21B8E}"/>
              </a:ext>
            </a:extLst>
          </p:cNvPr>
          <p:cNvSpPr>
            <a:spLocks noGrp="1"/>
          </p:cNvSpPr>
          <p:nvPr>
            <p:ph idx="1"/>
          </p:nvPr>
        </p:nvSpPr>
        <p:spPr/>
        <p:txBody>
          <a:bodyPr vert="horz" lIns="91440" tIns="45720" rIns="91440" bIns="45720" rtlCol="0" anchor="t">
            <a:normAutofit/>
          </a:bodyPr>
          <a:lstStyle/>
          <a:p>
            <a:pPr>
              <a:buNone/>
            </a:pPr>
            <a:r>
              <a:rPr lang="en-US" b="1" kern="100">
                <a:latin typeface="Aptos"/>
                <a:ea typeface="Aptos" panose="020B0004020202020204" pitchFamily="34" charset="0"/>
                <a:cs typeface="Segoe UI"/>
              </a:rPr>
              <a:t>A</a:t>
            </a:r>
            <a:r>
              <a:rPr lang="en-US" b="1" kern="100">
                <a:effectLst/>
                <a:latin typeface="Aptos"/>
                <a:ea typeface="Aptos" panose="020B0004020202020204" pitchFamily="34" charset="0"/>
                <a:cs typeface="Segoe UI"/>
              </a:rPr>
              <a:t> </a:t>
            </a:r>
            <a:r>
              <a:rPr lang="en-US" b="1" kern="100">
                <a:latin typeface="Aptos"/>
                <a:ea typeface="Aptos" panose="020B0004020202020204" pitchFamily="34" charset="0"/>
                <a:cs typeface="Segoe UI"/>
              </a:rPr>
              <a:t>broad "thing" your</a:t>
            </a:r>
            <a:r>
              <a:rPr lang="en-US" b="1" kern="100">
                <a:effectLst/>
                <a:latin typeface="Aptos"/>
                <a:ea typeface="Aptos" panose="020B0004020202020204" pitchFamily="34" charset="0"/>
                <a:cs typeface="Segoe UI"/>
              </a:rPr>
              <a:t> unit</a:t>
            </a:r>
            <a:r>
              <a:rPr lang="en-US" b="1" kern="100">
                <a:latin typeface="Aptos"/>
                <a:ea typeface="Aptos" panose="020B0004020202020204" pitchFamily="34" charset="0"/>
                <a:cs typeface="Segoe UI"/>
              </a:rPr>
              <a:t> hopes </a:t>
            </a:r>
            <a:r>
              <a:rPr lang="en-US" b="1" kern="100">
                <a:effectLst/>
                <a:latin typeface="Aptos"/>
                <a:ea typeface="Aptos" panose="020B0004020202020204" pitchFamily="34" charset="0"/>
                <a:cs typeface="Segoe UI"/>
              </a:rPr>
              <a:t>to achieve.</a:t>
            </a:r>
            <a:br>
              <a:rPr lang="en-US" b="1" kern="100">
                <a:latin typeface="Aptos"/>
                <a:ea typeface="Aptos" panose="020B0004020202020204" pitchFamily="34" charset="0"/>
                <a:cs typeface="Segoe UI"/>
              </a:rPr>
            </a:br>
            <a:endParaRPr lang="en-US" b="1">
              <a:latin typeface="Aptos"/>
              <a:cs typeface="Segoe UI"/>
            </a:endParaRPr>
          </a:p>
          <a:p>
            <a:pPr>
              <a:buNone/>
            </a:pPr>
            <a:r>
              <a:rPr lang="en-US" kern="100">
                <a:latin typeface="Aptos"/>
                <a:ea typeface="Aptos" panose="020B0004020202020204" pitchFamily="34" charset="0"/>
                <a:cs typeface="Segoe UI"/>
              </a:rPr>
              <a:t>Remember:</a:t>
            </a:r>
            <a:endParaRPr lang="en-US">
              <a:latin typeface="Aptos"/>
            </a:endParaRPr>
          </a:p>
          <a:p>
            <a:pPr>
              <a:buFont typeface="Arial"/>
              <a:buChar char="•"/>
            </a:pPr>
            <a:r>
              <a:rPr lang="en-US" kern="100">
                <a:latin typeface="Aptos"/>
                <a:ea typeface="Aptos" panose="020B0004020202020204" pitchFamily="34" charset="0"/>
                <a:cs typeface="Segoe UI"/>
              </a:rPr>
              <a:t>Not every activity in your unit needs a</a:t>
            </a:r>
            <a:r>
              <a:rPr lang="en-US" kern="100">
                <a:effectLst/>
                <a:latin typeface="Aptos"/>
                <a:ea typeface="Aptos" panose="020B0004020202020204" pitchFamily="34" charset="0"/>
                <a:cs typeface="Segoe UI"/>
              </a:rPr>
              <a:t> goal.</a:t>
            </a:r>
            <a:endParaRPr lang="en-US">
              <a:latin typeface="Aptos"/>
              <a:cs typeface="Segoe UI"/>
            </a:endParaRPr>
          </a:p>
          <a:p>
            <a:pPr>
              <a:buFont typeface="Arial"/>
              <a:buChar char="•"/>
            </a:pPr>
            <a:r>
              <a:rPr lang="en-US" kern="100">
                <a:latin typeface="Aptos"/>
                <a:ea typeface="Aptos" panose="020B0004020202020204" pitchFamily="34" charset="0"/>
                <a:cs typeface="Segoe UI"/>
              </a:rPr>
              <a:t>Focus on what</a:t>
            </a:r>
            <a:r>
              <a:rPr lang="en-US" kern="100">
                <a:effectLst/>
                <a:latin typeface="Aptos"/>
                <a:ea typeface="Aptos" panose="020B0004020202020204" pitchFamily="34" charset="0"/>
                <a:cs typeface="Segoe UI"/>
              </a:rPr>
              <a:t> is </a:t>
            </a:r>
            <a:r>
              <a:rPr lang="en-US" kern="100">
                <a:latin typeface="Aptos"/>
                <a:ea typeface="Aptos" panose="020B0004020202020204" pitchFamily="34" charset="0"/>
                <a:cs typeface="Segoe UI"/>
              </a:rPr>
              <a:t>most important to your unit or improvement .</a:t>
            </a:r>
            <a:endParaRPr lang="en-US">
              <a:latin typeface="Aptos"/>
            </a:endParaRPr>
          </a:p>
          <a:p>
            <a:pPr>
              <a:buFont typeface="Arial"/>
              <a:buChar char="•"/>
            </a:pPr>
            <a:r>
              <a:rPr lang="en-US" kern="100">
                <a:latin typeface="Aptos"/>
                <a:ea typeface="Aptos" panose="020B0004020202020204" pitchFamily="34" charset="0"/>
                <a:cs typeface="Segoe UI"/>
              </a:rPr>
              <a:t>A </a:t>
            </a:r>
            <a:r>
              <a:rPr lang="en-US" kern="100">
                <a:effectLst/>
                <a:latin typeface="Aptos"/>
                <a:ea typeface="Aptos" panose="020B0004020202020204" pitchFamily="34" charset="0"/>
                <a:cs typeface="Segoe UI"/>
              </a:rPr>
              <a:t>goal </a:t>
            </a:r>
            <a:r>
              <a:rPr lang="en-US" kern="100">
                <a:latin typeface="Aptos"/>
                <a:ea typeface="Aptos" panose="020B0004020202020204" pitchFamily="34" charset="0"/>
                <a:cs typeface="Segoe UI"/>
              </a:rPr>
              <a:t>can be</a:t>
            </a:r>
            <a:r>
              <a:rPr lang="en-US" kern="100">
                <a:effectLst/>
                <a:latin typeface="Aptos"/>
                <a:ea typeface="Aptos" panose="020B0004020202020204" pitchFamily="34" charset="0"/>
                <a:cs typeface="Segoe UI"/>
              </a:rPr>
              <a:t> broad </a:t>
            </a:r>
            <a:r>
              <a:rPr lang="en-US" kern="100">
                <a:latin typeface="Aptos"/>
                <a:ea typeface="Aptos" panose="020B0004020202020204" pitchFamily="34" charset="0"/>
                <a:cs typeface="Segoe UI"/>
              </a:rPr>
              <a:t>enough to support </a:t>
            </a:r>
            <a:r>
              <a:rPr lang="en-US" kern="100">
                <a:effectLst/>
                <a:latin typeface="Aptos"/>
                <a:ea typeface="Aptos" panose="020B0004020202020204" pitchFamily="34" charset="0"/>
                <a:cs typeface="Segoe UI"/>
              </a:rPr>
              <a:t>multiple objectives.</a:t>
            </a:r>
            <a:r>
              <a:rPr lang="en-US" kern="100">
                <a:latin typeface="Aptos"/>
                <a:ea typeface="Aptos" panose="020B0004020202020204" pitchFamily="34" charset="0"/>
                <a:cs typeface="Segoe UI"/>
              </a:rPr>
              <a:t> </a:t>
            </a:r>
            <a:endParaRPr lang="en-US">
              <a:latin typeface="Aptos"/>
              <a:cs typeface="Segoe UI"/>
            </a:endParaRPr>
          </a:p>
          <a:p>
            <a:pPr marL="0" marR="0" indent="0">
              <a:lnSpc>
                <a:spcPct val="114999"/>
              </a:lnSpc>
              <a:spcBef>
                <a:spcPts val="0"/>
              </a:spcBef>
              <a:spcAft>
                <a:spcPts val="0"/>
              </a:spcAft>
              <a:buNone/>
            </a:pPr>
            <a:endParaRPr lang="en-US" kern="10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14726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7AD00-DFEB-A07F-5CE9-328A23E2129D}"/>
              </a:ext>
            </a:extLst>
          </p:cNvPr>
          <p:cNvSpPr>
            <a:spLocks noGrp="1"/>
          </p:cNvSpPr>
          <p:nvPr>
            <p:ph type="title"/>
          </p:nvPr>
        </p:nvSpPr>
        <p:spPr/>
        <p:txBody>
          <a:bodyPr/>
          <a:lstStyle/>
          <a:p>
            <a:r>
              <a:rPr lang="en-US" b="1">
                <a:solidFill>
                  <a:schemeClr val="accent6">
                    <a:lumMod val="60000"/>
                    <a:lumOff val="40000"/>
                  </a:schemeClr>
                </a:solidFill>
              </a:rPr>
              <a:t>Sample Goal 1: Office of Admissions</a:t>
            </a:r>
          </a:p>
        </p:txBody>
      </p:sp>
      <p:sp>
        <p:nvSpPr>
          <p:cNvPr id="3" name="Content Placeholder 2">
            <a:extLst>
              <a:ext uri="{FF2B5EF4-FFF2-40B4-BE49-F238E27FC236}">
                <a16:creationId xmlns:a16="http://schemas.microsoft.com/office/drawing/2014/main" id="{3C53794D-BC47-8829-1181-887B0F26C3C6}"/>
              </a:ext>
            </a:extLst>
          </p:cNvPr>
          <p:cNvSpPr>
            <a:spLocks noGrp="1"/>
          </p:cNvSpPr>
          <p:nvPr>
            <p:ph idx="1"/>
          </p:nvPr>
        </p:nvSpPr>
        <p:spPr>
          <a:xfrm>
            <a:off x="838200" y="1426380"/>
            <a:ext cx="10515600" cy="4351338"/>
          </a:xfrm>
        </p:spPr>
        <p:txBody>
          <a:bodyPr vert="horz" lIns="91440" tIns="45720" rIns="91440" bIns="45720" rtlCol="0" anchor="t">
            <a:noAutofit/>
          </a:bodyPr>
          <a:lstStyle/>
          <a:p>
            <a:pPr marL="0" indent="0">
              <a:lnSpc>
                <a:spcPct val="120000"/>
              </a:lnSpc>
              <a:spcBef>
                <a:spcPts val="600"/>
              </a:spcBef>
              <a:spcAft>
                <a:spcPts val="600"/>
              </a:spcAft>
              <a:buNone/>
            </a:pPr>
            <a:r>
              <a:rPr lang="en-US" sz="1600" b="1" kern="100">
                <a:effectLst/>
                <a:ea typeface="Aptos" panose="020B0004020202020204" pitchFamily="34" charset="0"/>
                <a:cs typeface="Times New Roman"/>
              </a:rPr>
              <a:t>Goal</a:t>
            </a:r>
          </a:p>
          <a:p>
            <a:pPr marL="457200" lvl="1" indent="0">
              <a:lnSpc>
                <a:spcPct val="120000"/>
              </a:lnSpc>
              <a:spcBef>
                <a:spcPts val="600"/>
              </a:spcBef>
              <a:spcAft>
                <a:spcPts val="600"/>
              </a:spcAft>
              <a:buNone/>
            </a:pPr>
            <a:r>
              <a:rPr lang="en-US" sz="1600" kern="100">
                <a:effectLst/>
                <a:ea typeface="Aptos" panose="020B0004020202020204" pitchFamily="34" charset="0"/>
                <a:cs typeface="Times New Roman"/>
              </a:rPr>
              <a:t>To recruit a substantial number of diverse, well-rounded, quality students who will enroll and subsequently graduate, thereby contributing to a vibrant and healthy campus community. </a:t>
            </a:r>
          </a:p>
          <a:p>
            <a:pPr marL="0" marR="0" indent="0">
              <a:lnSpc>
                <a:spcPct val="120000"/>
              </a:lnSpc>
              <a:spcBef>
                <a:spcPts val="600"/>
              </a:spcBef>
              <a:spcAft>
                <a:spcPts val="600"/>
              </a:spcAft>
              <a:buNone/>
            </a:pPr>
            <a:r>
              <a:rPr lang="en-US" sz="1600" b="1" kern="100">
                <a:effectLst/>
                <a:ea typeface="Aptos" panose="020B0004020202020204" pitchFamily="34" charset="0"/>
                <a:cs typeface="Times New Roman"/>
              </a:rPr>
              <a:t>Description of goal:</a:t>
            </a:r>
          </a:p>
          <a:p>
            <a:pPr marL="457200" lvl="1" indent="0">
              <a:lnSpc>
                <a:spcPct val="120000"/>
              </a:lnSpc>
              <a:spcBef>
                <a:spcPts val="600"/>
              </a:spcBef>
              <a:spcAft>
                <a:spcPts val="600"/>
              </a:spcAft>
              <a:buNone/>
            </a:pPr>
            <a:r>
              <a:rPr lang="en-US" sz="1600" kern="100">
                <a:effectLst/>
                <a:ea typeface="Aptos" panose="020B0004020202020204" pitchFamily="34" charset="0"/>
                <a:cs typeface="Times New Roman"/>
              </a:rPr>
              <a:t>To increase undergraduate enrollment at Centenary, as well as offset the number of students who are graduating from Centenary each year, as well as the number of students transferring out of Centenary, the Office of Admissions should be recruiting and ultimately enrolling enough students to maintain a healthy balance.</a:t>
            </a:r>
          </a:p>
          <a:p>
            <a:pPr marL="0" marR="0" indent="0">
              <a:lnSpc>
                <a:spcPct val="120000"/>
              </a:lnSpc>
              <a:spcBef>
                <a:spcPts val="600"/>
              </a:spcBef>
              <a:spcAft>
                <a:spcPts val="600"/>
              </a:spcAft>
              <a:buNone/>
            </a:pPr>
            <a:r>
              <a:rPr lang="en-US" sz="1600" b="1" kern="100">
                <a:effectLst/>
                <a:ea typeface="Aptos" panose="020B0004020202020204" pitchFamily="34" charset="0"/>
                <a:cs typeface="Times New Roman"/>
              </a:rPr>
              <a:t>Strategic Connection:</a:t>
            </a:r>
          </a:p>
          <a:p>
            <a:pPr marL="457200" lvl="1" indent="0">
              <a:lnSpc>
                <a:spcPct val="120000"/>
              </a:lnSpc>
              <a:spcBef>
                <a:spcPts val="600"/>
              </a:spcBef>
              <a:spcAft>
                <a:spcPts val="600"/>
              </a:spcAft>
              <a:buNone/>
            </a:pPr>
            <a:r>
              <a:rPr lang="en-US" sz="1600" kern="100">
                <a:ea typeface="Aptos" panose="020B0004020202020204" pitchFamily="34" charset="0"/>
                <a:cs typeface="Times New Roman"/>
              </a:rPr>
              <a:t>Bold at the Bicentennial, Goal 2 Grow Enrollment</a:t>
            </a:r>
            <a:r>
              <a:rPr lang="en-US" sz="1600" kern="100">
                <a:effectLst/>
                <a:ea typeface="Aptos" panose="020B0004020202020204" pitchFamily="34" charset="0"/>
                <a:cs typeface="Times New Roman"/>
              </a:rPr>
              <a:t>  </a:t>
            </a:r>
          </a:p>
        </p:txBody>
      </p:sp>
      <p:pic>
        <p:nvPicPr>
          <p:cNvPr id="8" name="Picture 7">
            <a:extLst>
              <a:ext uri="{FF2B5EF4-FFF2-40B4-BE49-F238E27FC236}">
                <a16:creationId xmlns:a16="http://schemas.microsoft.com/office/drawing/2014/main" id="{671D9C63-3DAE-DE27-DE8E-1D643EC19DCD}"/>
              </a:ext>
            </a:extLst>
          </p:cNvPr>
          <p:cNvPicPr>
            <a:picLocks noChangeAspect="1"/>
          </p:cNvPicPr>
          <p:nvPr/>
        </p:nvPicPr>
        <p:blipFill>
          <a:blip r:embed="rId3"/>
          <a:stretch>
            <a:fillRect/>
          </a:stretch>
        </p:blipFill>
        <p:spPr>
          <a:xfrm>
            <a:off x="834799" y="5164592"/>
            <a:ext cx="6739617" cy="624567"/>
          </a:xfrm>
          <a:prstGeom prst="rect">
            <a:avLst/>
          </a:prstGeom>
        </p:spPr>
      </p:pic>
    </p:spTree>
    <p:extLst>
      <p:ext uri="{BB962C8B-B14F-4D97-AF65-F5344CB8AC3E}">
        <p14:creationId xmlns:p14="http://schemas.microsoft.com/office/powerpoint/2010/main" val="4193382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159E-1CBA-5061-03CC-BC8EC4301C40}"/>
              </a:ext>
            </a:extLst>
          </p:cNvPr>
          <p:cNvSpPr>
            <a:spLocks noGrp="1"/>
          </p:cNvSpPr>
          <p:nvPr>
            <p:ph type="title"/>
          </p:nvPr>
        </p:nvSpPr>
        <p:spPr/>
        <p:txBody>
          <a:bodyPr>
            <a:normAutofit/>
          </a:bodyPr>
          <a:lstStyle/>
          <a:p>
            <a:pPr marL="228600">
              <a:lnSpc>
                <a:spcPct val="114999"/>
              </a:lnSpc>
              <a:spcBef>
                <a:spcPts val="0"/>
              </a:spcBef>
              <a:tabLst>
                <a:tab pos="1428750" algn="l"/>
                <a:tab pos="2743200" algn="l"/>
                <a:tab pos="4114800" algn="l"/>
              </a:tabLst>
            </a:pPr>
            <a:r>
              <a:rPr lang="en-US" b="1">
                <a:solidFill>
                  <a:schemeClr val="accent6">
                    <a:lumMod val="75000"/>
                  </a:schemeClr>
                </a:solidFill>
              </a:rPr>
              <a:t>Goal Status</a:t>
            </a:r>
          </a:p>
        </p:txBody>
      </p:sp>
      <p:sp>
        <p:nvSpPr>
          <p:cNvPr id="3" name="Content Placeholder 2">
            <a:extLst>
              <a:ext uri="{FF2B5EF4-FFF2-40B4-BE49-F238E27FC236}">
                <a16:creationId xmlns:a16="http://schemas.microsoft.com/office/drawing/2014/main" id="{74F6971C-36EF-33C4-C3B3-B73C0B221CC9}"/>
              </a:ext>
            </a:extLst>
          </p:cNvPr>
          <p:cNvSpPr>
            <a:spLocks noGrp="1"/>
          </p:cNvSpPr>
          <p:nvPr>
            <p:ph idx="1"/>
          </p:nvPr>
        </p:nvSpPr>
        <p:spPr/>
        <p:txBody>
          <a:bodyPr vert="horz" lIns="91440" tIns="45720" rIns="91440" bIns="45720" rtlCol="0" anchor="t">
            <a:noAutofit/>
          </a:bodyPr>
          <a:lstStyle/>
          <a:p>
            <a:pPr marL="0" indent="0">
              <a:lnSpc>
                <a:spcPct val="115000"/>
              </a:lnSpc>
              <a:spcBef>
                <a:spcPts val="0"/>
              </a:spcBef>
              <a:buNone/>
            </a:pPr>
            <a:r>
              <a:rPr lang="en-US" sz="2400" kern="100">
                <a:effectLst/>
                <a:ea typeface="Aptos" panose="020B0004020202020204" pitchFamily="34" charset="0"/>
                <a:cs typeface="Times New Roman"/>
              </a:rPr>
              <a:t>For the current cycle, what is its status?  </a:t>
            </a:r>
            <a:br>
              <a:rPr lang="en-US" sz="2400" kern="100">
                <a:ea typeface="Aptos" panose="020B0004020202020204" pitchFamily="34" charset="0"/>
                <a:cs typeface="Times New Roman"/>
              </a:rPr>
            </a:br>
            <a:r>
              <a:rPr lang="en-US" sz="2400" kern="100">
                <a:effectLst/>
                <a:ea typeface="Aptos" panose="020B0004020202020204" pitchFamily="34" charset="0"/>
                <a:cs typeface="Times New Roman"/>
              </a:rPr>
              <a:t> </a:t>
            </a:r>
          </a:p>
          <a:p>
            <a:pPr>
              <a:lnSpc>
                <a:spcPct val="115000"/>
              </a:lnSpc>
              <a:spcBef>
                <a:spcPts val="0"/>
              </a:spcBef>
            </a:pPr>
            <a:r>
              <a:rPr lang="en-US" sz="2400" b="1" kern="100">
                <a:effectLst/>
                <a:ea typeface="Aptos" panose="020B0004020202020204" pitchFamily="34" charset="0"/>
                <a:cs typeface="Times New Roman"/>
              </a:rPr>
              <a:t>New</a:t>
            </a:r>
            <a:endParaRPr lang="en-US" sz="2400" b="1" kern="100">
              <a:ea typeface="Aptos" panose="020B0004020202020204" pitchFamily="34" charset="0"/>
              <a:cs typeface="Times New Roman"/>
            </a:endParaRPr>
          </a:p>
          <a:p>
            <a:pPr>
              <a:lnSpc>
                <a:spcPct val="114999"/>
              </a:lnSpc>
              <a:spcBef>
                <a:spcPts val="0"/>
              </a:spcBef>
            </a:pPr>
            <a:r>
              <a:rPr lang="en-US" sz="2400" b="1" kern="100">
                <a:ea typeface="Aptos" panose="020B0004020202020204" pitchFamily="34" charset="0"/>
                <a:cs typeface="Times New Roman"/>
              </a:rPr>
              <a:t>Continuing</a:t>
            </a:r>
            <a:endParaRPr lang="en-US">
              <a:ea typeface="Aptos" panose="020B0004020202020204" pitchFamily="34" charset="0"/>
              <a:cs typeface="Times New Roman"/>
            </a:endParaRPr>
          </a:p>
          <a:p>
            <a:pPr>
              <a:lnSpc>
                <a:spcPct val="114999"/>
              </a:lnSpc>
              <a:spcBef>
                <a:spcPts val="0"/>
              </a:spcBef>
            </a:pPr>
            <a:r>
              <a:rPr lang="en-US" sz="2400" b="1" kern="100">
                <a:ea typeface="Aptos" panose="020B0004020202020204" pitchFamily="34" charset="0"/>
                <a:cs typeface="Times New Roman"/>
              </a:rPr>
              <a:t>Completed – explain conclusion of goal and create a new one</a:t>
            </a:r>
            <a:endParaRPr lang="en-US" sz="2400" kern="100">
              <a:effectLst/>
              <a:ea typeface="Aptos" panose="020B0004020202020204" pitchFamily="34" charset="0"/>
              <a:cs typeface="Times New Roman"/>
            </a:endParaRPr>
          </a:p>
          <a:p>
            <a:pPr>
              <a:lnSpc>
                <a:spcPct val="115000"/>
              </a:lnSpc>
              <a:spcBef>
                <a:spcPts val="0"/>
              </a:spcBef>
            </a:pPr>
            <a:r>
              <a:rPr lang="en-US" sz="2400" b="1" kern="100">
                <a:effectLst/>
                <a:ea typeface="Aptos" panose="020B0004020202020204" pitchFamily="34" charset="0"/>
                <a:cs typeface="Times New Roman"/>
              </a:rPr>
              <a:t>Discontinued</a:t>
            </a:r>
            <a:r>
              <a:rPr lang="en-US" sz="2400" b="1" kern="100">
                <a:ea typeface="Aptos" panose="020B0004020202020204" pitchFamily="34" charset="0"/>
                <a:cs typeface="Times New Roman"/>
              </a:rPr>
              <a:t> - explain conclusion of goal and create a new one</a:t>
            </a:r>
            <a:endParaRPr lang="en-US" sz="2400" kern="100">
              <a:ea typeface="Aptos" panose="020B0004020202020204" pitchFamily="34" charset="0"/>
              <a:cs typeface="Times New Roman"/>
            </a:endParaRPr>
          </a:p>
          <a:p>
            <a:pPr>
              <a:lnSpc>
                <a:spcPct val="114999"/>
              </a:lnSpc>
              <a:spcBef>
                <a:spcPts val="0"/>
              </a:spcBef>
            </a:pPr>
            <a:endParaRPr lang="en-US" sz="2400" b="1" kern="100">
              <a:effectLst/>
              <a:ea typeface="Aptos" panose="020B0004020202020204" pitchFamily="34" charset="0"/>
              <a:cs typeface="Times New Roman"/>
            </a:endParaRPr>
          </a:p>
        </p:txBody>
      </p:sp>
    </p:spTree>
    <p:extLst>
      <p:ext uri="{BB962C8B-B14F-4D97-AF65-F5344CB8AC3E}">
        <p14:creationId xmlns:p14="http://schemas.microsoft.com/office/powerpoint/2010/main" val="1579022200"/>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68DFB-CD93-A6DB-E8B0-AF6DEDC07EB9}"/>
              </a:ext>
            </a:extLst>
          </p:cNvPr>
          <p:cNvSpPr>
            <a:spLocks noGrp="1"/>
          </p:cNvSpPr>
          <p:nvPr>
            <p:ph type="title"/>
          </p:nvPr>
        </p:nvSpPr>
        <p:spPr/>
        <p:txBody>
          <a:bodyPr/>
          <a:lstStyle/>
          <a:p>
            <a:r>
              <a:rPr lang="en-US" b="1">
                <a:solidFill>
                  <a:schemeClr val="accent6">
                    <a:lumMod val="75000"/>
                  </a:schemeClr>
                </a:solidFill>
              </a:rPr>
              <a:t>What is an Objective?</a:t>
            </a:r>
            <a:endParaRPr lang="en-US">
              <a:solidFill>
                <a:schemeClr val="accent6">
                  <a:lumMod val="75000"/>
                </a:schemeClr>
              </a:solidFill>
            </a:endParaRPr>
          </a:p>
        </p:txBody>
      </p:sp>
      <p:sp>
        <p:nvSpPr>
          <p:cNvPr id="3" name="Content Placeholder 2">
            <a:extLst>
              <a:ext uri="{FF2B5EF4-FFF2-40B4-BE49-F238E27FC236}">
                <a16:creationId xmlns:a16="http://schemas.microsoft.com/office/drawing/2014/main" id="{6C4DDB02-63BD-C438-6F57-6E86299924B3}"/>
              </a:ext>
            </a:extLst>
          </p:cNvPr>
          <p:cNvSpPr>
            <a:spLocks noGrp="1"/>
          </p:cNvSpPr>
          <p:nvPr>
            <p:ph idx="1"/>
          </p:nvPr>
        </p:nvSpPr>
        <p:spPr/>
        <p:txBody>
          <a:bodyPr vert="horz" lIns="91440" tIns="45720" rIns="91440" bIns="45720" rtlCol="0" anchor="t">
            <a:normAutofit/>
          </a:bodyPr>
          <a:lstStyle/>
          <a:p>
            <a:pPr marL="0" indent="0">
              <a:lnSpc>
                <a:spcPct val="115000"/>
              </a:lnSpc>
              <a:spcBef>
                <a:spcPts val="0"/>
              </a:spcBef>
              <a:buNone/>
            </a:pPr>
            <a:r>
              <a:rPr lang="en-US" b="1" kern="100">
                <a:ea typeface="Aptos" panose="020B0004020202020204" pitchFamily="34" charset="0"/>
                <a:cs typeface="Times New Roman"/>
              </a:rPr>
              <a:t>A specific accomplishment that supports your goal.</a:t>
            </a:r>
            <a:br>
              <a:rPr lang="en-US" b="1" kern="100">
                <a:ea typeface="Aptos" panose="020B0004020202020204" pitchFamily="34" charset="0"/>
                <a:cs typeface="Times New Roman"/>
              </a:rPr>
            </a:br>
            <a:endParaRPr lang="en-US" kern="100">
              <a:cs typeface="Times New Roman" panose="02020603050405020304" pitchFamily="18" charset="0"/>
            </a:endParaRPr>
          </a:p>
          <a:p>
            <a:pPr>
              <a:buNone/>
            </a:pPr>
            <a:r>
              <a:rPr lang="en-US" b="1" kern="100">
                <a:cs typeface="Times New Roman"/>
              </a:rPr>
              <a:t>Remember:</a:t>
            </a:r>
          </a:p>
          <a:p>
            <a:pPr>
              <a:buFont typeface="Arial"/>
              <a:buChar char="•"/>
            </a:pPr>
            <a:r>
              <a:rPr lang="en-US" kern="100">
                <a:cs typeface="Times New Roman"/>
              </a:rPr>
              <a:t>Include a numerical target.</a:t>
            </a:r>
          </a:p>
          <a:p>
            <a:pPr>
              <a:buFont typeface="Arial"/>
              <a:buChar char="•"/>
            </a:pPr>
            <a:r>
              <a:rPr lang="en-US" kern="100">
                <a:cs typeface="Times New Roman"/>
              </a:rPr>
              <a:t>Include a timeframe.</a:t>
            </a:r>
          </a:p>
          <a:p>
            <a:pPr>
              <a:buFont typeface="Arial"/>
              <a:buChar char="•"/>
            </a:pPr>
            <a:r>
              <a:rPr lang="en-US" kern="100">
                <a:cs typeface="Times New Roman"/>
              </a:rPr>
              <a:t>Be specific.</a:t>
            </a:r>
          </a:p>
          <a:p>
            <a:pPr>
              <a:buFont typeface="Arial"/>
              <a:buChar char="•"/>
            </a:pPr>
            <a:r>
              <a:rPr lang="en-US" kern="100">
                <a:cs typeface="Times New Roman"/>
              </a:rPr>
              <a:t>A goal may have multiple objectives.</a:t>
            </a:r>
          </a:p>
          <a:p>
            <a:pPr marL="0" indent="0">
              <a:lnSpc>
                <a:spcPct val="114999"/>
              </a:lnSpc>
              <a:spcBef>
                <a:spcPts val="0"/>
              </a:spcBef>
              <a:buNone/>
            </a:pPr>
            <a:endParaRPr lang="en-US" kern="10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50994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C647D-8D56-C85D-2C86-9FE8B4DFD3C5}"/>
              </a:ext>
            </a:extLst>
          </p:cNvPr>
          <p:cNvSpPr>
            <a:spLocks noGrp="1"/>
          </p:cNvSpPr>
          <p:nvPr>
            <p:ph type="title"/>
          </p:nvPr>
        </p:nvSpPr>
        <p:spPr/>
        <p:txBody>
          <a:bodyPr>
            <a:normAutofit/>
          </a:bodyPr>
          <a:lstStyle/>
          <a:p>
            <a:r>
              <a:rPr lang="en-US" sz="3600" b="1">
                <a:solidFill>
                  <a:schemeClr val="accent6">
                    <a:lumMod val="60000"/>
                    <a:lumOff val="40000"/>
                  </a:schemeClr>
                </a:solidFill>
              </a:rPr>
              <a:t>Sample Objective 1.1 - Office of the Admissions</a:t>
            </a:r>
          </a:p>
        </p:txBody>
      </p:sp>
      <p:sp>
        <p:nvSpPr>
          <p:cNvPr id="3" name="Content Placeholder 2">
            <a:extLst>
              <a:ext uri="{FF2B5EF4-FFF2-40B4-BE49-F238E27FC236}">
                <a16:creationId xmlns:a16="http://schemas.microsoft.com/office/drawing/2014/main" id="{60348EC3-0232-9E9B-884E-7CF705795255}"/>
              </a:ext>
            </a:extLst>
          </p:cNvPr>
          <p:cNvSpPr>
            <a:spLocks noGrp="1"/>
          </p:cNvSpPr>
          <p:nvPr>
            <p:ph idx="1"/>
          </p:nvPr>
        </p:nvSpPr>
        <p:spPr/>
        <p:txBody>
          <a:bodyPr>
            <a:normAutofit/>
          </a:bodyPr>
          <a:lstStyle/>
          <a:p>
            <a:pPr marL="0" marR="0" indent="0">
              <a:lnSpc>
                <a:spcPct val="115000"/>
              </a:lnSpc>
              <a:spcBef>
                <a:spcPts val="0"/>
              </a:spcBef>
              <a:spcAft>
                <a:spcPts val="0"/>
              </a:spcAft>
              <a:buNone/>
            </a:pPr>
            <a:r>
              <a:rPr lang="en-US" sz="3200" kern="100">
                <a:effectLst/>
                <a:latin typeface="Aptos Display" panose="020B0004020202020204" pitchFamily="34" charset="0"/>
                <a:ea typeface="Aptos" panose="020B0004020202020204" pitchFamily="34" charset="0"/>
                <a:cs typeface="Times New Roman" panose="02020603050405020304" pitchFamily="18" charset="0"/>
              </a:rPr>
              <a:t>Increase total application, admit, and deposit numbers from the prior Fall 2024, with the first-time full-time undergraduate enrolled cohort for Fall 2025 to be 245 students.  </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2000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28D3E-9E63-6FB8-2B96-B657EA34BE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CBD02-4731-44A6-A88A-2AB03071ECC7}"/>
              </a:ext>
            </a:extLst>
          </p:cNvPr>
          <p:cNvSpPr>
            <a:spLocks noGrp="1"/>
          </p:cNvSpPr>
          <p:nvPr>
            <p:ph type="title"/>
          </p:nvPr>
        </p:nvSpPr>
        <p:spPr/>
        <p:txBody>
          <a:bodyPr/>
          <a:lstStyle/>
          <a:p>
            <a:r>
              <a:rPr lang="en-US" b="1">
                <a:solidFill>
                  <a:schemeClr val="accent6">
                    <a:lumMod val="75000"/>
                  </a:schemeClr>
                </a:solidFill>
              </a:rPr>
              <a:t>Results and Measures - Method</a:t>
            </a:r>
          </a:p>
        </p:txBody>
      </p:sp>
      <p:sp>
        <p:nvSpPr>
          <p:cNvPr id="3" name="Content Placeholder 2">
            <a:extLst>
              <a:ext uri="{FF2B5EF4-FFF2-40B4-BE49-F238E27FC236}">
                <a16:creationId xmlns:a16="http://schemas.microsoft.com/office/drawing/2014/main" id="{1BB243E2-3737-3460-24EE-8EE01D6563B7}"/>
              </a:ext>
            </a:extLst>
          </p:cNvPr>
          <p:cNvSpPr>
            <a:spLocks noGrp="1"/>
          </p:cNvSpPr>
          <p:nvPr>
            <p:ph idx="1"/>
          </p:nvPr>
        </p:nvSpPr>
        <p:spPr/>
        <p:txBody>
          <a:bodyPr>
            <a:noAutofit/>
          </a:bodyPr>
          <a:lstStyle/>
          <a:p>
            <a:r>
              <a:rPr lang="en-US" sz="3600">
                <a:effectLst/>
                <a:ea typeface="Aptos" panose="020B0004020202020204" pitchFamily="34" charset="0"/>
                <a:cs typeface="Times New Roman" panose="02020603050405020304" pitchFamily="18" charset="0"/>
              </a:rPr>
              <a:t> What quantitative data will you collect to measure progress toward the objective?</a:t>
            </a:r>
          </a:p>
          <a:p>
            <a:pPr marL="0" indent="0">
              <a:buNone/>
            </a:pPr>
            <a:r>
              <a:rPr lang="en-US" sz="3600">
                <a:effectLst/>
                <a:ea typeface="Aptos" panose="020B0004020202020204" pitchFamily="34" charset="0"/>
                <a:cs typeface="Times New Roman" panose="02020603050405020304" pitchFamily="18" charset="0"/>
              </a:rPr>
              <a:t>e.g. surveys, completion rates, attendance at events, numbers served</a:t>
            </a:r>
          </a:p>
          <a:p>
            <a:r>
              <a:rPr lang="en-US" sz="3600">
                <a:effectLst/>
                <a:ea typeface="Aptos" panose="020B0004020202020204" pitchFamily="34" charset="0"/>
                <a:cs typeface="Times New Roman" panose="02020603050405020304" pitchFamily="18" charset="0"/>
              </a:rPr>
              <a:t> What numerical target defines success?</a:t>
            </a:r>
          </a:p>
          <a:p>
            <a:pPr marL="0" indent="0">
              <a:buNone/>
            </a:pPr>
            <a:r>
              <a:rPr lang="en-US" sz="3600">
                <a:ea typeface="Aptos" panose="020B0004020202020204" pitchFamily="34" charset="0"/>
                <a:cs typeface="Times New Roman" panose="02020603050405020304" pitchFamily="18" charset="0"/>
              </a:rPr>
              <a:t>e.g. 80% satisfied, 10% increase in attendance or </a:t>
            </a:r>
          </a:p>
          <a:p>
            <a:pPr marL="0" indent="0">
              <a:buNone/>
            </a:pPr>
            <a:r>
              <a:rPr lang="en-US" sz="3600">
                <a:ea typeface="Aptos" panose="020B0004020202020204" pitchFamily="34" charset="0"/>
                <a:cs typeface="Times New Roman" panose="02020603050405020304" pitchFamily="18" charset="0"/>
              </a:rPr>
              <a:t>n</a:t>
            </a:r>
            <a:r>
              <a:rPr lang="en-US" sz="3600">
                <a:effectLst/>
                <a:ea typeface="Aptos" panose="020B0004020202020204" pitchFamily="34" charset="0"/>
                <a:cs typeface="Times New Roman" panose="02020603050405020304" pitchFamily="18" charset="0"/>
              </a:rPr>
              <a:t>umbers served</a:t>
            </a:r>
          </a:p>
        </p:txBody>
      </p:sp>
    </p:spTree>
    <p:extLst>
      <p:ext uri="{BB962C8B-B14F-4D97-AF65-F5344CB8AC3E}">
        <p14:creationId xmlns:p14="http://schemas.microsoft.com/office/powerpoint/2010/main" val="2991040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76066-59E0-B6AC-0BE0-77BE4CC764CA}"/>
              </a:ext>
            </a:extLst>
          </p:cNvPr>
          <p:cNvSpPr>
            <a:spLocks noGrp="1"/>
          </p:cNvSpPr>
          <p:nvPr>
            <p:ph type="title"/>
          </p:nvPr>
        </p:nvSpPr>
        <p:spPr/>
        <p:txBody>
          <a:bodyPr/>
          <a:lstStyle/>
          <a:p>
            <a:r>
              <a:rPr lang="en-US" b="1">
                <a:solidFill>
                  <a:schemeClr val="accent6">
                    <a:lumMod val="60000"/>
                    <a:lumOff val="40000"/>
                  </a:schemeClr>
                </a:solidFill>
              </a:rPr>
              <a:t>Office of Admissions</a:t>
            </a:r>
          </a:p>
        </p:txBody>
      </p:sp>
      <p:sp>
        <p:nvSpPr>
          <p:cNvPr id="3" name="Content Placeholder 2">
            <a:extLst>
              <a:ext uri="{FF2B5EF4-FFF2-40B4-BE49-F238E27FC236}">
                <a16:creationId xmlns:a16="http://schemas.microsoft.com/office/drawing/2014/main" id="{B5853D68-DF88-9972-EDF6-D8D4E6E87C2F}"/>
              </a:ext>
            </a:extLst>
          </p:cNvPr>
          <p:cNvSpPr>
            <a:spLocks noGrp="1"/>
          </p:cNvSpPr>
          <p:nvPr>
            <p:ph idx="1"/>
          </p:nvPr>
        </p:nvSpPr>
        <p:spPr/>
        <p:txBody>
          <a:bodyPr/>
          <a:lstStyle/>
          <a:p>
            <a:pPr marL="0" marR="0" indent="0">
              <a:lnSpc>
                <a:spcPct val="115000"/>
              </a:lnSpc>
              <a:spcBef>
                <a:spcPts val="0"/>
              </a:spcBef>
              <a:spcAft>
                <a:spcPts val="0"/>
              </a:spcAft>
              <a:buNone/>
            </a:pPr>
            <a:r>
              <a:rPr lang="en-US" sz="2400" b="1" kern="100">
                <a:effectLst/>
                <a:ea typeface="Aptos" panose="020B0004020202020204" pitchFamily="34" charset="0"/>
                <a:cs typeface="Times New Roman" panose="02020603050405020304" pitchFamily="18" charset="0"/>
              </a:rPr>
              <a:t>Method: </a:t>
            </a:r>
          </a:p>
          <a:p>
            <a:pPr marL="0" marR="0" indent="0">
              <a:lnSpc>
                <a:spcPct val="115000"/>
              </a:lnSpc>
              <a:spcBef>
                <a:spcPts val="0"/>
              </a:spcBef>
              <a:spcAft>
                <a:spcPts val="0"/>
              </a:spcAft>
              <a:buNone/>
            </a:pPr>
            <a:r>
              <a:rPr lang="en-US" sz="2400" kern="100">
                <a:effectLst/>
                <a:ea typeface="Aptos" panose="020B0004020202020204" pitchFamily="34" charset="0"/>
                <a:cs typeface="Times New Roman" panose="02020603050405020304" pitchFamily="18" charset="0"/>
              </a:rPr>
              <a:t>Straightforward comparison of the total number of students in each funnel point, current year actual to prior year’s actual.  Though data is collected daily, actuals reported here are captured as of the census date for each fall term.  Additional calculations for yield are included to inform movement between the funnel points for Application to Admission, Admission to Deposit, and Admission to Enroll. Source of data: Slate.</a:t>
            </a:r>
          </a:p>
          <a:p>
            <a:endParaRPr lang="en-US"/>
          </a:p>
        </p:txBody>
      </p:sp>
    </p:spTree>
    <p:extLst>
      <p:ext uri="{BB962C8B-B14F-4D97-AF65-F5344CB8AC3E}">
        <p14:creationId xmlns:p14="http://schemas.microsoft.com/office/powerpoint/2010/main" val="3703781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36D7C-A277-710F-FC43-0E074210C8DC}"/>
              </a:ext>
            </a:extLst>
          </p:cNvPr>
          <p:cNvSpPr>
            <a:spLocks noGrp="1"/>
          </p:cNvSpPr>
          <p:nvPr>
            <p:ph type="title"/>
          </p:nvPr>
        </p:nvSpPr>
        <p:spPr/>
        <p:txBody>
          <a:bodyPr/>
          <a:lstStyle/>
          <a:p>
            <a:r>
              <a:rPr lang="en-US" b="1">
                <a:solidFill>
                  <a:schemeClr val="accent6">
                    <a:lumMod val="75000"/>
                  </a:schemeClr>
                </a:solidFill>
              </a:rPr>
              <a:t>Results and Measures (continued)</a:t>
            </a:r>
          </a:p>
        </p:txBody>
      </p:sp>
      <p:sp>
        <p:nvSpPr>
          <p:cNvPr id="3" name="Content Placeholder 2">
            <a:extLst>
              <a:ext uri="{FF2B5EF4-FFF2-40B4-BE49-F238E27FC236}">
                <a16:creationId xmlns:a16="http://schemas.microsoft.com/office/drawing/2014/main" id="{BC7EAA1A-0746-EE3B-BF9E-D7EEA8F76BB0}"/>
              </a:ext>
            </a:extLst>
          </p:cNvPr>
          <p:cNvSpPr>
            <a:spLocks noGrp="1"/>
          </p:cNvSpPr>
          <p:nvPr>
            <p:ph idx="1"/>
          </p:nvPr>
        </p:nvSpPr>
        <p:spPr>
          <a:xfrm>
            <a:off x="838200" y="1825625"/>
            <a:ext cx="10515600" cy="4357892"/>
          </a:xfrm>
        </p:spPr>
        <p:txBody>
          <a:bodyPr>
            <a:noAutofit/>
          </a:bodyPr>
          <a:lstStyle/>
          <a:p>
            <a:r>
              <a:rPr lang="en-US" sz="3600"/>
              <a:t>Present the data collected</a:t>
            </a:r>
          </a:p>
          <a:p>
            <a:r>
              <a:rPr lang="en-US" sz="3600"/>
              <a:t>Compare results to numerical target</a:t>
            </a:r>
          </a:p>
          <a:p>
            <a:r>
              <a:rPr lang="en-US" sz="3600"/>
              <a:t>State if the target was achieved</a:t>
            </a:r>
          </a:p>
          <a:p>
            <a:r>
              <a:rPr lang="en-US" sz="3600"/>
              <a:t>If applicable, repeat for other objectives within the goal </a:t>
            </a:r>
          </a:p>
        </p:txBody>
      </p:sp>
    </p:spTree>
    <p:extLst>
      <p:ext uri="{BB962C8B-B14F-4D97-AF65-F5344CB8AC3E}">
        <p14:creationId xmlns:p14="http://schemas.microsoft.com/office/powerpoint/2010/main" val="4101246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9D58-E498-B6CA-C429-88B400193BC7}"/>
              </a:ext>
            </a:extLst>
          </p:cNvPr>
          <p:cNvSpPr>
            <a:spLocks noGrp="1"/>
          </p:cNvSpPr>
          <p:nvPr>
            <p:ph type="title"/>
          </p:nvPr>
        </p:nvSpPr>
        <p:spPr/>
        <p:txBody>
          <a:bodyPr/>
          <a:lstStyle/>
          <a:p>
            <a:r>
              <a:rPr lang="en-US" b="1">
                <a:solidFill>
                  <a:schemeClr val="accent6">
                    <a:lumMod val="60000"/>
                    <a:lumOff val="40000"/>
                  </a:schemeClr>
                </a:solidFill>
              </a:rPr>
              <a:t>Office of Admissions, continued</a:t>
            </a:r>
            <a:endParaRPr lang="en-US"/>
          </a:p>
        </p:txBody>
      </p:sp>
      <p:sp>
        <p:nvSpPr>
          <p:cNvPr id="3" name="Content Placeholder 2">
            <a:extLst>
              <a:ext uri="{FF2B5EF4-FFF2-40B4-BE49-F238E27FC236}">
                <a16:creationId xmlns:a16="http://schemas.microsoft.com/office/drawing/2014/main" id="{B06F1B6E-491E-6A27-CF21-FEBED03799EE}"/>
              </a:ext>
            </a:extLst>
          </p:cNvPr>
          <p:cNvSpPr>
            <a:spLocks noGrp="1"/>
          </p:cNvSpPr>
          <p:nvPr>
            <p:ph idx="1"/>
          </p:nvPr>
        </p:nvSpPr>
        <p:spPr>
          <a:xfrm>
            <a:off x="838200" y="1460500"/>
            <a:ext cx="10515600" cy="5032375"/>
          </a:xfrm>
        </p:spPr>
        <p:txBody>
          <a:bodyPr vert="horz" lIns="91440" tIns="45720" rIns="91440" bIns="45720" rtlCol="0" anchor="t">
            <a:normAutofit/>
          </a:bodyPr>
          <a:lstStyle/>
          <a:p>
            <a:pPr marL="0" indent="0">
              <a:buNone/>
            </a:pPr>
            <a:r>
              <a:rPr lang="en-US" sz="2000" kern="100">
                <a:effectLst/>
                <a:ea typeface="Aptos" panose="020B0004020202020204" pitchFamily="34" charset="0"/>
                <a:cs typeface="Times New Roman"/>
              </a:rPr>
              <a:t>The Application Funnel</a:t>
            </a:r>
          </a:p>
          <a:p>
            <a:pPr marL="0" indent="0">
              <a:buNone/>
            </a:pPr>
            <a:r>
              <a:rPr lang="en-US" sz="2000" kern="100">
                <a:effectLst/>
                <a:ea typeface="Aptos" panose="020B0004020202020204" pitchFamily="34" charset="0"/>
                <a:cs typeface="Times New Roman"/>
              </a:rPr>
              <a:t>1.1.a. - Applications, first-time full-time undergraduates</a:t>
            </a:r>
          </a:p>
          <a:p>
            <a:pPr marL="0" indent="0">
              <a:buNone/>
            </a:pPr>
            <a:r>
              <a:rPr lang="en-US" sz="2000" kern="100">
                <a:effectLst/>
                <a:ea typeface="Aptos" panose="020B0004020202020204" pitchFamily="34" charset="0"/>
                <a:cs typeface="Times New Roman"/>
              </a:rPr>
              <a:t>1.1.b. - Admissions, first-time full-time </a:t>
            </a:r>
            <a:r>
              <a:rPr lang="en-US" sz="2000" kern="100">
                <a:ea typeface="Aptos" panose="020B0004020202020204" pitchFamily="34" charset="0"/>
                <a:cs typeface="Times New Roman"/>
              </a:rPr>
              <a:t>undergraduates</a:t>
            </a:r>
          </a:p>
          <a:p>
            <a:pPr marL="0" indent="0">
              <a:buNone/>
            </a:pPr>
            <a:r>
              <a:rPr lang="en-US" sz="2000" kern="100">
                <a:ea typeface="Aptos" panose="020B0004020202020204" pitchFamily="34" charset="0"/>
                <a:cs typeface="Times New Roman"/>
              </a:rPr>
              <a:t>1.1</a:t>
            </a:r>
            <a:r>
              <a:rPr lang="en-US" sz="2000" kern="100">
                <a:effectLst/>
                <a:ea typeface="Aptos" panose="020B0004020202020204" pitchFamily="34" charset="0"/>
                <a:cs typeface="Times New Roman"/>
              </a:rPr>
              <a:t>.c. - Deposits, first-time full-time undergraduates</a:t>
            </a:r>
            <a:endParaRPr lang="en-US"/>
          </a:p>
          <a:p>
            <a:pPr marL="0" indent="0">
              <a:buNone/>
            </a:pPr>
            <a:r>
              <a:rPr lang="en-US" sz="2000" kern="100">
                <a:effectLst/>
                <a:ea typeface="Aptos" panose="020B0004020202020204" pitchFamily="34" charset="0"/>
                <a:cs typeface="Times New Roman"/>
              </a:rPr>
              <a:t>1.1.d.- Matriculants, first-time full-time undergraduates</a:t>
            </a:r>
          </a:p>
          <a:p>
            <a:pPr marL="0" indent="0">
              <a:buNone/>
            </a:pPr>
            <a:endParaRPr lang="en-US" sz="2000" kern="100">
              <a:ea typeface="Aptos" panose="020B0004020202020204" pitchFamily="34" charset="0"/>
              <a:cs typeface="Times New Roman"/>
            </a:endParaRPr>
          </a:p>
          <a:p>
            <a:pPr marL="0" indent="0">
              <a:buNone/>
            </a:pPr>
            <a:endParaRPr lang="en-US" sz="2000" kern="100">
              <a:ea typeface="Aptos" panose="020B0004020202020204" pitchFamily="34" charset="0"/>
              <a:cs typeface="Times New Roman"/>
            </a:endParaRPr>
          </a:p>
          <a:p>
            <a:pPr marL="0" indent="0">
              <a:buNone/>
            </a:pPr>
            <a:endParaRPr lang="en-US" sz="2000" kern="100">
              <a:ea typeface="Aptos" panose="020B0004020202020204" pitchFamily="34" charset="0"/>
              <a:cs typeface="Times New Roman"/>
            </a:endParaRPr>
          </a:p>
          <a:p>
            <a:pPr marL="0" indent="0">
              <a:buNone/>
            </a:pPr>
            <a:endParaRPr lang="en-US" sz="2000" kern="100">
              <a:ea typeface="Aptos" panose="020B0004020202020204" pitchFamily="34" charset="0"/>
              <a:cs typeface="Times New Roman"/>
            </a:endParaRPr>
          </a:p>
          <a:p>
            <a:pPr marL="0" indent="0">
              <a:buNone/>
            </a:pPr>
            <a:endParaRPr lang="en-US" sz="2000" kern="100">
              <a:ea typeface="Aptos" panose="020B0004020202020204" pitchFamily="34" charset="0"/>
              <a:cs typeface="Times New Roman"/>
            </a:endParaRPr>
          </a:p>
          <a:p>
            <a:pPr marL="0" indent="0">
              <a:buNone/>
            </a:pPr>
            <a:r>
              <a:rPr lang="en-US" sz="2000" kern="100">
                <a:ea typeface="Aptos" panose="020B0004020202020204" pitchFamily="34" charset="0"/>
                <a:cs typeface="Times New Roman"/>
              </a:rPr>
              <a:t>PLUS, Supplemental data break downs.  Maybe athletes, non-athletes, transfer students, students of color, etc.</a:t>
            </a:r>
            <a:endParaRPr lang="en-US" sz="2000" kern="100">
              <a:effectLst/>
              <a:ea typeface="Aptos" panose="020B0004020202020204" pitchFamily="34" charset="0"/>
              <a:cs typeface="Times New Roman"/>
            </a:endParaRPr>
          </a:p>
          <a:p>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US"/>
          </a:p>
        </p:txBody>
      </p:sp>
      <p:graphicFrame>
        <p:nvGraphicFramePr>
          <p:cNvPr id="6" name="Table 5">
            <a:extLst>
              <a:ext uri="{FF2B5EF4-FFF2-40B4-BE49-F238E27FC236}">
                <a16:creationId xmlns:a16="http://schemas.microsoft.com/office/drawing/2014/main" id="{28FA0BD2-52D9-BF70-1ABB-5F25A1AE6954}"/>
              </a:ext>
            </a:extLst>
          </p:cNvPr>
          <p:cNvGraphicFramePr>
            <a:graphicFrameLocks noGrp="1"/>
          </p:cNvGraphicFramePr>
          <p:nvPr>
            <p:extLst>
              <p:ext uri="{D42A27DB-BD31-4B8C-83A1-F6EECF244321}">
                <p14:modId xmlns:p14="http://schemas.microsoft.com/office/powerpoint/2010/main" val="4009485294"/>
              </p:ext>
            </p:extLst>
          </p:nvPr>
        </p:nvGraphicFramePr>
        <p:xfrm>
          <a:off x="1133345" y="3425202"/>
          <a:ext cx="10220455" cy="1854200"/>
        </p:xfrm>
        <a:graphic>
          <a:graphicData uri="http://schemas.openxmlformats.org/drawingml/2006/table">
            <a:tbl>
              <a:tblPr firstRow="1" bandRow="1">
                <a:tableStyleId>{93296810-A885-4BE3-A3E7-6D5BEEA58F35}</a:tableStyleId>
              </a:tblPr>
              <a:tblGrid>
                <a:gridCol w="1146219">
                  <a:extLst>
                    <a:ext uri="{9D8B030D-6E8A-4147-A177-3AD203B41FA5}">
                      <a16:colId xmlns:a16="http://schemas.microsoft.com/office/drawing/2014/main" val="1379644868"/>
                    </a:ext>
                  </a:extLst>
                </a:gridCol>
                <a:gridCol w="1171977">
                  <a:extLst>
                    <a:ext uri="{9D8B030D-6E8A-4147-A177-3AD203B41FA5}">
                      <a16:colId xmlns:a16="http://schemas.microsoft.com/office/drawing/2014/main" val="1049395686"/>
                    </a:ext>
                  </a:extLst>
                </a:gridCol>
                <a:gridCol w="1481070">
                  <a:extLst>
                    <a:ext uri="{9D8B030D-6E8A-4147-A177-3AD203B41FA5}">
                      <a16:colId xmlns:a16="http://schemas.microsoft.com/office/drawing/2014/main" val="2711578606"/>
                    </a:ext>
                  </a:extLst>
                </a:gridCol>
                <a:gridCol w="1403798">
                  <a:extLst>
                    <a:ext uri="{9D8B030D-6E8A-4147-A177-3AD203B41FA5}">
                      <a16:colId xmlns:a16="http://schemas.microsoft.com/office/drawing/2014/main" val="1664755851"/>
                    </a:ext>
                  </a:extLst>
                </a:gridCol>
                <a:gridCol w="1648495">
                  <a:extLst>
                    <a:ext uri="{9D8B030D-6E8A-4147-A177-3AD203B41FA5}">
                      <a16:colId xmlns:a16="http://schemas.microsoft.com/office/drawing/2014/main" val="3367992456"/>
                    </a:ext>
                  </a:extLst>
                </a:gridCol>
                <a:gridCol w="1223493">
                  <a:extLst>
                    <a:ext uri="{9D8B030D-6E8A-4147-A177-3AD203B41FA5}">
                      <a16:colId xmlns:a16="http://schemas.microsoft.com/office/drawing/2014/main" val="3110321511"/>
                    </a:ext>
                  </a:extLst>
                </a:gridCol>
                <a:gridCol w="2145403">
                  <a:extLst>
                    <a:ext uri="{9D8B030D-6E8A-4147-A177-3AD203B41FA5}">
                      <a16:colId xmlns:a16="http://schemas.microsoft.com/office/drawing/2014/main" val="3487147210"/>
                    </a:ext>
                  </a:extLst>
                </a:gridCol>
              </a:tblGrid>
              <a:tr h="370840">
                <a:tc>
                  <a:txBody>
                    <a:bodyPr/>
                    <a:lstStyle/>
                    <a:p>
                      <a:endParaRPr lang="en-US"/>
                    </a:p>
                  </a:txBody>
                  <a:tcPr/>
                </a:tc>
                <a:tc>
                  <a:txBody>
                    <a:bodyPr/>
                    <a:lstStyle/>
                    <a:p>
                      <a:r>
                        <a:rPr lang="en-US"/>
                        <a:t>Target</a:t>
                      </a:r>
                    </a:p>
                  </a:txBody>
                  <a:tcPr/>
                </a:tc>
                <a:tc>
                  <a:txBody>
                    <a:bodyPr/>
                    <a:lstStyle/>
                    <a:p>
                      <a:r>
                        <a:rPr lang="en-US"/>
                        <a:t>Actual</a:t>
                      </a:r>
                    </a:p>
                  </a:txBody>
                  <a:tcPr/>
                </a:tc>
                <a:tc>
                  <a:txBody>
                    <a:bodyPr/>
                    <a:lstStyle/>
                    <a:p>
                      <a:r>
                        <a:rPr lang="en-US"/>
                        <a:t>Difference</a:t>
                      </a:r>
                    </a:p>
                  </a:txBody>
                  <a:tcPr/>
                </a:tc>
                <a:tc>
                  <a:txBody>
                    <a:bodyPr/>
                    <a:lstStyle/>
                    <a:p>
                      <a:r>
                        <a:rPr lang="en-US"/>
                        <a:t>% Difference</a:t>
                      </a:r>
                    </a:p>
                  </a:txBody>
                  <a:tcPr/>
                </a:tc>
                <a:tc>
                  <a:txBody>
                    <a:bodyPr/>
                    <a:lstStyle/>
                    <a:p>
                      <a:r>
                        <a:rPr lang="en-US"/>
                        <a:t>Yield</a:t>
                      </a:r>
                    </a:p>
                  </a:txBody>
                  <a:tcPr/>
                </a:tc>
                <a:tc>
                  <a:txBody>
                    <a:bodyPr/>
                    <a:lstStyle/>
                    <a:p>
                      <a:r>
                        <a:rPr lang="en-US"/>
                        <a:t>Result</a:t>
                      </a:r>
                    </a:p>
                  </a:txBody>
                  <a:tcPr/>
                </a:tc>
                <a:extLst>
                  <a:ext uri="{0D108BD9-81ED-4DB2-BD59-A6C34878D82A}">
                    <a16:rowId xmlns:a16="http://schemas.microsoft.com/office/drawing/2014/main" val="2440186644"/>
                  </a:ext>
                </a:extLst>
              </a:tr>
              <a:tr h="370840">
                <a:tc>
                  <a:txBody>
                    <a:bodyPr/>
                    <a:lstStyle/>
                    <a:p>
                      <a:r>
                        <a:rPr lang="en-US"/>
                        <a:t>Fall 2022</a:t>
                      </a:r>
                    </a:p>
                  </a:txBody>
                  <a:tcPr/>
                </a:tc>
                <a:tc>
                  <a:txBody>
                    <a:bodyPr/>
                    <a:lstStyle/>
                    <a:p>
                      <a:endParaRPr lang="en-US"/>
                    </a:p>
                  </a:txBody>
                  <a:tcPr/>
                </a:tc>
                <a:tc>
                  <a:txBody>
                    <a:bodyPr/>
                    <a:lstStyle/>
                    <a:p>
                      <a:r>
                        <a:rPr lang="en-US"/>
                        <a:t>173</a:t>
                      </a:r>
                    </a:p>
                  </a:txBody>
                  <a:tcPr/>
                </a:tc>
                <a:tc>
                  <a:txBody>
                    <a:bodyPr/>
                    <a:lstStyle/>
                    <a:p>
                      <a:endParaRPr lang="en-US"/>
                    </a:p>
                  </a:txBody>
                  <a:tcPr/>
                </a:tc>
                <a:tc>
                  <a:txBody>
                    <a:bodyPr/>
                    <a:lstStyle/>
                    <a:p>
                      <a:endParaRPr lang="en-US"/>
                    </a:p>
                  </a:txBody>
                  <a:tcPr/>
                </a:tc>
                <a:tc>
                  <a:txBody>
                    <a:bodyPr/>
                    <a:lstStyle/>
                    <a:p>
                      <a:r>
                        <a:rPr lang="en-US"/>
                        <a:t>27.2%</a:t>
                      </a:r>
                    </a:p>
                  </a:txBody>
                  <a:tcPr/>
                </a:tc>
                <a:tc>
                  <a:txBody>
                    <a:bodyPr/>
                    <a:lstStyle/>
                    <a:p>
                      <a:endParaRPr lang="en-US"/>
                    </a:p>
                  </a:txBody>
                  <a:tcPr/>
                </a:tc>
                <a:extLst>
                  <a:ext uri="{0D108BD9-81ED-4DB2-BD59-A6C34878D82A}">
                    <a16:rowId xmlns:a16="http://schemas.microsoft.com/office/drawing/2014/main" val="4109345920"/>
                  </a:ext>
                </a:extLst>
              </a:tr>
              <a:tr h="370840">
                <a:tc>
                  <a:txBody>
                    <a:bodyPr/>
                    <a:lstStyle/>
                    <a:p>
                      <a:r>
                        <a:rPr lang="en-US"/>
                        <a:t>Fall 2023</a:t>
                      </a:r>
                    </a:p>
                  </a:txBody>
                  <a:tcPr/>
                </a:tc>
                <a:tc>
                  <a:txBody>
                    <a:bodyPr/>
                    <a:lstStyle/>
                    <a:p>
                      <a:endParaRPr lang="en-US"/>
                    </a:p>
                  </a:txBody>
                  <a:tcPr/>
                </a:tc>
                <a:tc>
                  <a:txBody>
                    <a:bodyPr/>
                    <a:lstStyle/>
                    <a:p>
                      <a:r>
                        <a:rPr lang="en-US"/>
                        <a:t>255</a:t>
                      </a:r>
                    </a:p>
                  </a:txBody>
                  <a:tcPr/>
                </a:tc>
                <a:tc>
                  <a:txBody>
                    <a:bodyPr/>
                    <a:lstStyle/>
                    <a:p>
                      <a:r>
                        <a:rPr lang="en-US"/>
                        <a:t>82</a:t>
                      </a:r>
                    </a:p>
                  </a:txBody>
                  <a:tcPr/>
                </a:tc>
                <a:tc>
                  <a:txBody>
                    <a:bodyPr/>
                    <a:lstStyle/>
                    <a:p>
                      <a:r>
                        <a:rPr lang="en-US"/>
                        <a:t>41.1%</a:t>
                      </a:r>
                    </a:p>
                  </a:txBody>
                  <a:tcPr/>
                </a:tc>
                <a:tc>
                  <a:txBody>
                    <a:bodyPr/>
                    <a:lstStyle/>
                    <a:p>
                      <a:r>
                        <a:rPr lang="en-US"/>
                        <a:t>27.9%</a:t>
                      </a:r>
                    </a:p>
                  </a:txBody>
                  <a:tcPr/>
                </a:tc>
                <a:tc>
                  <a:txBody>
                    <a:bodyPr/>
                    <a:lstStyle/>
                    <a:p>
                      <a:endParaRPr lang="en-US"/>
                    </a:p>
                  </a:txBody>
                  <a:tcPr/>
                </a:tc>
                <a:extLst>
                  <a:ext uri="{0D108BD9-81ED-4DB2-BD59-A6C34878D82A}">
                    <a16:rowId xmlns:a16="http://schemas.microsoft.com/office/drawing/2014/main" val="3842927447"/>
                  </a:ext>
                </a:extLst>
              </a:tr>
              <a:tr h="370840">
                <a:tc>
                  <a:txBody>
                    <a:bodyPr/>
                    <a:lstStyle/>
                    <a:p>
                      <a:r>
                        <a:rPr lang="en-US"/>
                        <a:t>Fall 2024</a:t>
                      </a:r>
                    </a:p>
                  </a:txBody>
                  <a:tcPr/>
                </a:tc>
                <a:tc>
                  <a:txBody>
                    <a:bodyPr/>
                    <a:lstStyle/>
                    <a:p>
                      <a:endParaRPr lang="en-US"/>
                    </a:p>
                  </a:txBody>
                  <a:tcPr/>
                </a:tc>
                <a:tc>
                  <a:txBody>
                    <a:bodyPr/>
                    <a:lstStyle/>
                    <a:p>
                      <a:r>
                        <a:rPr lang="en-US"/>
                        <a:t>232</a:t>
                      </a:r>
                    </a:p>
                  </a:txBody>
                  <a:tcPr/>
                </a:tc>
                <a:tc>
                  <a:txBody>
                    <a:bodyPr/>
                    <a:lstStyle/>
                    <a:p>
                      <a:r>
                        <a:rPr lang="en-US"/>
                        <a:t>-23</a:t>
                      </a:r>
                    </a:p>
                  </a:txBody>
                  <a:tcPr/>
                </a:tc>
                <a:tc>
                  <a:txBody>
                    <a:bodyPr/>
                    <a:lstStyle/>
                    <a:p>
                      <a:r>
                        <a:rPr lang="en-US"/>
                        <a:t>-6.8%</a:t>
                      </a:r>
                    </a:p>
                  </a:txBody>
                  <a:tcPr/>
                </a:tc>
                <a:tc>
                  <a:txBody>
                    <a:bodyPr/>
                    <a:lstStyle/>
                    <a:p>
                      <a:r>
                        <a:rPr lang="en-US"/>
                        <a:t>27.1%</a:t>
                      </a:r>
                    </a:p>
                  </a:txBody>
                  <a:tcPr/>
                </a:tc>
                <a:tc>
                  <a:txBody>
                    <a:bodyPr/>
                    <a:lstStyle/>
                    <a:p>
                      <a:endParaRPr lang="en-US"/>
                    </a:p>
                  </a:txBody>
                  <a:tcPr/>
                </a:tc>
                <a:extLst>
                  <a:ext uri="{0D108BD9-81ED-4DB2-BD59-A6C34878D82A}">
                    <a16:rowId xmlns:a16="http://schemas.microsoft.com/office/drawing/2014/main" val="4171245886"/>
                  </a:ext>
                </a:extLst>
              </a:tr>
              <a:tr h="370840">
                <a:tc>
                  <a:txBody>
                    <a:bodyPr/>
                    <a:lstStyle/>
                    <a:p>
                      <a:r>
                        <a:rPr lang="en-US"/>
                        <a:t>Fall 2025</a:t>
                      </a:r>
                    </a:p>
                  </a:txBody>
                  <a:tcPr/>
                </a:tc>
                <a:tc>
                  <a:txBody>
                    <a:bodyPr/>
                    <a:lstStyle/>
                    <a:p>
                      <a:r>
                        <a:rPr lang="en-US"/>
                        <a:t>245</a:t>
                      </a:r>
                    </a:p>
                  </a:txBody>
                  <a:tcPr/>
                </a:tc>
                <a:tc>
                  <a:txBody>
                    <a:bodyPr/>
                    <a:lstStyle/>
                    <a:p>
                      <a:r>
                        <a:rPr lang="en-US"/>
                        <a:t>220</a:t>
                      </a:r>
                    </a:p>
                  </a:txBody>
                  <a:tcPr/>
                </a:tc>
                <a:tc>
                  <a:txBody>
                    <a:bodyPr/>
                    <a:lstStyle/>
                    <a:p>
                      <a:r>
                        <a:rPr lang="en-US"/>
                        <a:t>-12</a:t>
                      </a:r>
                    </a:p>
                  </a:txBody>
                  <a:tcPr/>
                </a:tc>
                <a:tc>
                  <a:txBody>
                    <a:bodyPr/>
                    <a:lstStyle/>
                    <a:p>
                      <a:r>
                        <a:rPr lang="en-US"/>
                        <a:t>-8.5%</a:t>
                      </a:r>
                    </a:p>
                  </a:txBody>
                  <a:tcPr/>
                </a:tc>
                <a:tc>
                  <a:txBody>
                    <a:bodyPr/>
                    <a:lstStyle/>
                    <a:p>
                      <a:r>
                        <a:rPr lang="en-US"/>
                        <a:t>25.8%</a:t>
                      </a:r>
                    </a:p>
                  </a:txBody>
                  <a:tcPr/>
                </a:tc>
                <a:tc>
                  <a:txBody>
                    <a:bodyPr/>
                    <a:lstStyle/>
                    <a:p>
                      <a:endParaRPr lang="en-US"/>
                    </a:p>
                  </a:txBody>
                  <a:tcPr/>
                </a:tc>
                <a:extLst>
                  <a:ext uri="{0D108BD9-81ED-4DB2-BD59-A6C34878D82A}">
                    <a16:rowId xmlns:a16="http://schemas.microsoft.com/office/drawing/2014/main" val="1235246837"/>
                  </a:ext>
                </a:extLst>
              </a:tr>
            </a:tbl>
          </a:graphicData>
        </a:graphic>
      </p:graphicFrame>
    </p:spTree>
    <p:extLst>
      <p:ext uri="{BB962C8B-B14F-4D97-AF65-F5344CB8AC3E}">
        <p14:creationId xmlns:p14="http://schemas.microsoft.com/office/powerpoint/2010/main" val="1073643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61FC-33F2-C790-15D2-21A530E862BB}"/>
              </a:ext>
            </a:extLst>
          </p:cNvPr>
          <p:cNvSpPr>
            <a:spLocks noGrp="1"/>
          </p:cNvSpPr>
          <p:nvPr>
            <p:ph type="title"/>
          </p:nvPr>
        </p:nvSpPr>
        <p:spPr/>
        <p:txBody>
          <a:bodyPr/>
          <a:lstStyle/>
          <a:p>
            <a:r>
              <a:rPr lang="en-US" b="1">
                <a:solidFill>
                  <a:schemeClr val="accent6">
                    <a:lumMod val="75000"/>
                  </a:schemeClr>
                </a:solidFill>
              </a:rPr>
              <a:t>Meeting Goals</a:t>
            </a:r>
          </a:p>
        </p:txBody>
      </p:sp>
      <p:sp>
        <p:nvSpPr>
          <p:cNvPr id="3" name="Content Placeholder 2">
            <a:extLst>
              <a:ext uri="{FF2B5EF4-FFF2-40B4-BE49-F238E27FC236}">
                <a16:creationId xmlns:a16="http://schemas.microsoft.com/office/drawing/2014/main" id="{AFE18487-43BA-7F58-565C-E117A721B03E}"/>
              </a:ext>
            </a:extLst>
          </p:cNvPr>
          <p:cNvSpPr>
            <a:spLocks noGrp="1"/>
          </p:cNvSpPr>
          <p:nvPr>
            <p:ph idx="1"/>
          </p:nvPr>
        </p:nvSpPr>
        <p:spPr/>
        <p:txBody>
          <a:bodyPr/>
          <a:lstStyle/>
          <a:p>
            <a:pPr marL="0" indent="0">
              <a:buNone/>
            </a:pPr>
            <a:r>
              <a:rPr lang="en-US"/>
              <a:t>What if I don’t meet my goals?</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712323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FE66F-1A70-007F-0C6C-E843FC5A28AF}"/>
              </a:ext>
            </a:extLst>
          </p:cNvPr>
          <p:cNvSpPr>
            <a:spLocks noGrp="1"/>
          </p:cNvSpPr>
          <p:nvPr>
            <p:ph type="title"/>
          </p:nvPr>
        </p:nvSpPr>
        <p:spPr/>
        <p:txBody>
          <a:bodyPr/>
          <a:lstStyle/>
          <a:p>
            <a:r>
              <a:rPr lang="en-US" sz="4000" b="1">
                <a:solidFill>
                  <a:schemeClr val="accent6">
                    <a:lumMod val="75000"/>
                  </a:schemeClr>
                </a:solidFill>
              </a:rPr>
              <a:t>Assessment Findings / Use of Data for Goal 1</a:t>
            </a:r>
            <a:endParaRPr lang="en-US" b="1">
              <a:solidFill>
                <a:schemeClr val="accent6">
                  <a:lumMod val="75000"/>
                </a:schemeClr>
              </a:solidFill>
            </a:endParaRPr>
          </a:p>
        </p:txBody>
      </p:sp>
      <p:sp>
        <p:nvSpPr>
          <p:cNvPr id="3" name="Content Placeholder 2">
            <a:extLst>
              <a:ext uri="{FF2B5EF4-FFF2-40B4-BE49-F238E27FC236}">
                <a16:creationId xmlns:a16="http://schemas.microsoft.com/office/drawing/2014/main" id="{C6B8CC4A-25E2-454D-4167-C521BDA1BDEE}"/>
              </a:ext>
            </a:extLst>
          </p:cNvPr>
          <p:cNvSpPr>
            <a:spLocks noGrp="1"/>
          </p:cNvSpPr>
          <p:nvPr>
            <p:ph idx="1"/>
          </p:nvPr>
        </p:nvSpPr>
        <p:spPr>
          <a:xfrm>
            <a:off x="838200" y="2279560"/>
            <a:ext cx="10515600" cy="4026191"/>
          </a:xfrm>
        </p:spPr>
        <p:txBody>
          <a:bodyPr>
            <a:normAutofit fontScale="92500" lnSpcReduction="10000"/>
          </a:bodyPr>
          <a:lstStyle/>
          <a:p>
            <a:pPr marL="0" marR="0" indent="0">
              <a:lnSpc>
                <a:spcPct val="115000"/>
              </a:lnSpc>
              <a:spcBef>
                <a:spcPts val="0"/>
              </a:spcBef>
              <a:spcAft>
                <a:spcPts val="0"/>
              </a:spcAft>
              <a:buNone/>
            </a:pPr>
            <a:r>
              <a:rPr lang="en-US" kern="100">
                <a:effectLst/>
                <a:ea typeface="Times New Roman" panose="02020603050405020304" pitchFamily="18" charset="0"/>
                <a:cs typeface="Times New Roman" panose="02020603050405020304" pitchFamily="18" charset="0"/>
              </a:rPr>
              <a:t>Assessment findings and use of data to improve services.</a:t>
            </a:r>
            <a:endParaRPr lang="en-US" kern="100">
              <a:effectLst/>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kern="100">
                <a:effectLst/>
                <a:ea typeface="Times New Roman" panose="02020603050405020304" pitchFamily="18" charset="0"/>
                <a:cs typeface="Times New Roman" panose="02020603050405020304" pitchFamily="18" charset="0"/>
              </a:rPr>
              <a:t>What was learned?  State what is being done (or has been done) to improve.  </a:t>
            </a:r>
          </a:p>
          <a:p>
            <a:pPr>
              <a:lnSpc>
                <a:spcPct val="115000"/>
              </a:lnSpc>
              <a:spcBef>
                <a:spcPts val="0"/>
              </a:spcBef>
            </a:pPr>
            <a:r>
              <a:rPr lang="en-US" kern="100">
                <a:effectLst/>
                <a:ea typeface="Times New Roman" panose="02020603050405020304" pitchFamily="18" charset="0"/>
                <a:cs typeface="Times New Roman" panose="02020603050405020304" pitchFamily="18" charset="0"/>
              </a:rPr>
              <a:t>If the goal was met, briefly explain the factors contributing to this outcome and identify steps to sustain or build upon results.  This might be a time to expand or modify your goal - or find a new goal, if appropriate.  </a:t>
            </a:r>
            <a:r>
              <a:rPr lang="en-US" kern="100">
                <a:effectLst/>
                <a:ea typeface="Aptos" panose="020B0004020202020204" pitchFamily="34" charset="0"/>
                <a:cs typeface="Times New Roman" panose="02020603050405020304" pitchFamily="18" charset="0"/>
              </a:rPr>
              <a:t>  </a:t>
            </a:r>
          </a:p>
          <a:p>
            <a:pPr>
              <a:lnSpc>
                <a:spcPct val="115000"/>
              </a:lnSpc>
              <a:spcBef>
                <a:spcPts val="0"/>
              </a:spcBef>
            </a:pPr>
            <a:r>
              <a:rPr lang="en-US" kern="100">
                <a:effectLst/>
                <a:ea typeface="Aptos" panose="020B0004020202020204" pitchFamily="34" charset="0"/>
                <a:cs typeface="Times New Roman" panose="02020603050405020304" pitchFamily="18" charset="0"/>
              </a:rPr>
              <a:t>If the goal was not met, briefly explain why and the actions being taken to meet the goal in the future. </a:t>
            </a:r>
          </a:p>
        </p:txBody>
      </p:sp>
      <p:sp>
        <p:nvSpPr>
          <p:cNvPr id="5" name="TextBox 4">
            <a:extLst>
              <a:ext uri="{FF2B5EF4-FFF2-40B4-BE49-F238E27FC236}">
                <a16:creationId xmlns:a16="http://schemas.microsoft.com/office/drawing/2014/main" id="{483782BC-17CD-26FE-6EA9-0EFC7E77FEB8}"/>
              </a:ext>
            </a:extLst>
          </p:cNvPr>
          <p:cNvSpPr txBox="1"/>
          <p:nvPr/>
        </p:nvSpPr>
        <p:spPr>
          <a:xfrm>
            <a:off x="838200" y="1489026"/>
            <a:ext cx="9799749" cy="496098"/>
          </a:xfrm>
          <a:prstGeom prst="rect">
            <a:avLst/>
          </a:prstGeom>
          <a:noFill/>
        </p:spPr>
        <p:txBody>
          <a:bodyPr wrap="square">
            <a:spAutoFit/>
          </a:bodyPr>
          <a:lstStyle/>
          <a:p>
            <a:pPr marL="0" marR="0">
              <a:lnSpc>
                <a:spcPct val="115000"/>
              </a:lnSpc>
              <a:spcBef>
                <a:spcPts val="0"/>
              </a:spcBef>
              <a:spcAft>
                <a:spcPts val="0"/>
              </a:spcAft>
            </a:pPr>
            <a:r>
              <a:rPr lang="en-US" sz="2400" kern="100">
                <a:effectLst/>
                <a:latin typeface="Aptos Display" panose="020B0004020202020204" pitchFamily="34" charset="0"/>
                <a:ea typeface="Aptos" panose="020B0004020202020204" pitchFamily="34" charset="0"/>
                <a:cs typeface="Times New Roman" panose="02020603050405020304" pitchFamily="18" charset="0"/>
              </a:rPr>
              <a:t>Goal was </a:t>
            </a:r>
            <a:r>
              <a:rPr lang="en-US" sz="2400" kern="100">
                <a:effectLst/>
                <a:latin typeface="MS Gothic" panose="020B0609070205080204" pitchFamily="49" charset="-128"/>
                <a:ea typeface="Aptos" panose="020B0004020202020204" pitchFamily="34" charset="0"/>
                <a:cs typeface="Times New Roman" panose="02020603050405020304" pitchFamily="18" charset="0"/>
              </a:rPr>
              <a:t>☐ </a:t>
            </a:r>
            <a:r>
              <a:rPr lang="en-US" sz="2400" kern="100">
                <a:effectLst/>
                <a:latin typeface="Aptos Display" panose="020B0004020202020204" pitchFamily="34" charset="0"/>
                <a:ea typeface="Aptos" panose="020B0004020202020204" pitchFamily="34" charset="0"/>
                <a:cs typeface="Times New Roman" panose="02020603050405020304" pitchFamily="18" charset="0"/>
              </a:rPr>
              <a:t>MET or  </a:t>
            </a:r>
            <a:r>
              <a:rPr lang="en-US" sz="2400" kern="100">
                <a:effectLst/>
                <a:latin typeface="MS Gothic" panose="020B0609070205080204" pitchFamily="49" charset="-128"/>
                <a:ea typeface="Aptos" panose="020B0004020202020204" pitchFamily="34" charset="0"/>
                <a:cs typeface="Times New Roman" panose="02020603050405020304" pitchFamily="18" charset="0"/>
              </a:rPr>
              <a:t>☐ </a:t>
            </a:r>
            <a:r>
              <a:rPr lang="en-US" sz="2400" kern="100">
                <a:effectLst/>
                <a:latin typeface="Aptos Display" panose="020B0004020202020204" pitchFamily="34" charset="0"/>
                <a:ea typeface="Aptos" panose="020B0004020202020204" pitchFamily="34" charset="0"/>
                <a:cs typeface="Times New Roman" panose="02020603050405020304" pitchFamily="18" charset="0"/>
              </a:rPr>
              <a:t>NOT MET  or  </a:t>
            </a:r>
            <a:r>
              <a:rPr lang="en-US" sz="2400" kern="100">
                <a:effectLst/>
                <a:latin typeface="MS Gothic" panose="020B0609070205080204" pitchFamily="49" charset="-128"/>
                <a:ea typeface="Aptos" panose="020B0004020202020204" pitchFamily="34" charset="0"/>
                <a:cs typeface="Times New Roman" panose="02020603050405020304" pitchFamily="18" charset="0"/>
              </a:rPr>
              <a:t>☐</a:t>
            </a:r>
            <a:r>
              <a:rPr lang="en-US" sz="2400" kern="100">
                <a:effectLst/>
                <a:latin typeface="Aptos Display" panose="020B0004020202020204" pitchFamily="34" charset="0"/>
                <a:ea typeface="Aptos" panose="020B0004020202020204" pitchFamily="34" charset="0"/>
                <a:cs typeface="Times New Roman" panose="02020603050405020304" pitchFamily="18" charset="0"/>
              </a:rPr>
              <a:t> PARTIALLY MET</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6803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0CEA0-CDC3-39BB-172E-BCF3EBBE97ED}"/>
              </a:ext>
            </a:extLst>
          </p:cNvPr>
          <p:cNvSpPr>
            <a:spLocks noGrp="1"/>
          </p:cNvSpPr>
          <p:nvPr>
            <p:ph type="title"/>
          </p:nvPr>
        </p:nvSpPr>
        <p:spPr/>
        <p:txBody>
          <a:bodyPr/>
          <a:lstStyle/>
          <a:p>
            <a:r>
              <a:rPr lang="en-US" b="1"/>
              <a:t>Part 5 - Planning</a:t>
            </a:r>
          </a:p>
        </p:txBody>
      </p:sp>
      <p:sp>
        <p:nvSpPr>
          <p:cNvPr id="3" name="Content Placeholder 2">
            <a:extLst>
              <a:ext uri="{FF2B5EF4-FFF2-40B4-BE49-F238E27FC236}">
                <a16:creationId xmlns:a16="http://schemas.microsoft.com/office/drawing/2014/main" id="{6F1F0B2A-9433-0BBD-D07E-EA73DBE7643A}"/>
              </a:ext>
            </a:extLst>
          </p:cNvPr>
          <p:cNvSpPr>
            <a:spLocks noGrp="1"/>
          </p:cNvSpPr>
          <p:nvPr>
            <p:ph idx="1"/>
          </p:nvPr>
        </p:nvSpPr>
        <p:spPr/>
        <p:txBody>
          <a:bodyPr>
            <a:noAutofit/>
          </a:bodyPr>
          <a:lstStyle/>
          <a:p>
            <a:pPr marL="0" indent="0">
              <a:buNone/>
            </a:pPr>
            <a:r>
              <a:rPr lang="en-US" sz="2400"/>
              <a:t>This is super important, especially with the change to a three year cycle</a:t>
            </a:r>
          </a:p>
          <a:p>
            <a:r>
              <a:rPr lang="en-US" sz="2400"/>
              <a:t>What will you be working on in the next three years?</a:t>
            </a:r>
          </a:p>
          <a:p>
            <a:pPr lvl="1"/>
            <a:r>
              <a:rPr lang="en-US"/>
              <a:t>Think about the same questions from the Goal sections</a:t>
            </a:r>
          </a:p>
          <a:p>
            <a:pPr lvl="2"/>
            <a:r>
              <a:rPr lang="en-US" sz="2400"/>
              <a:t>What is it</a:t>
            </a:r>
          </a:p>
          <a:p>
            <a:pPr lvl="2"/>
            <a:r>
              <a:rPr lang="en-US" sz="2400"/>
              <a:t>Where are we now and why is this important</a:t>
            </a:r>
          </a:p>
          <a:p>
            <a:pPr lvl="2"/>
            <a:r>
              <a:rPr lang="en-US" sz="2400"/>
              <a:t>Is it new, how long have we been saying that we will do this, …</a:t>
            </a:r>
          </a:p>
          <a:p>
            <a:pPr lvl="2"/>
            <a:r>
              <a:rPr lang="en-US" sz="2400"/>
              <a:t>How will we be collecting data, What data, How often, …</a:t>
            </a:r>
          </a:p>
          <a:p>
            <a:pPr lvl="2"/>
            <a:r>
              <a:rPr lang="en-US" sz="2400"/>
              <a:t>What does success look like</a:t>
            </a:r>
          </a:p>
          <a:p>
            <a:pPr marL="914400" lvl="2" indent="0">
              <a:buNone/>
            </a:pPr>
            <a:endParaRPr lang="en-US" sz="2400"/>
          </a:p>
          <a:p>
            <a:pPr marL="0" indent="0">
              <a:buNone/>
            </a:pPr>
            <a:r>
              <a:rPr lang="en-US" sz="2400"/>
              <a:t>Notice how this automatically sets up Parts 3 and 4, or at least it should</a:t>
            </a:r>
          </a:p>
        </p:txBody>
      </p:sp>
    </p:spTree>
    <p:extLst>
      <p:ext uri="{BB962C8B-B14F-4D97-AF65-F5344CB8AC3E}">
        <p14:creationId xmlns:p14="http://schemas.microsoft.com/office/powerpoint/2010/main" val="1015807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5A598-91D3-57C7-F208-0B2A6BEBD2AD}"/>
              </a:ext>
            </a:extLst>
          </p:cNvPr>
          <p:cNvSpPr>
            <a:spLocks noGrp="1"/>
          </p:cNvSpPr>
          <p:nvPr>
            <p:ph type="title"/>
          </p:nvPr>
        </p:nvSpPr>
        <p:spPr/>
        <p:txBody>
          <a:bodyPr/>
          <a:lstStyle/>
          <a:p>
            <a:r>
              <a:rPr lang="en-US" b="1">
                <a:solidFill>
                  <a:schemeClr val="accent2">
                    <a:lumMod val="75000"/>
                  </a:schemeClr>
                </a:solidFill>
              </a:rPr>
              <a:t>Next Three Years</a:t>
            </a:r>
          </a:p>
        </p:txBody>
      </p:sp>
      <p:sp>
        <p:nvSpPr>
          <p:cNvPr id="3" name="Content Placeholder 2">
            <a:extLst>
              <a:ext uri="{FF2B5EF4-FFF2-40B4-BE49-F238E27FC236}">
                <a16:creationId xmlns:a16="http://schemas.microsoft.com/office/drawing/2014/main" id="{BD21B203-6488-80B6-3176-6D5CA1DF3449}"/>
              </a:ext>
            </a:extLst>
          </p:cNvPr>
          <p:cNvSpPr>
            <a:spLocks noGrp="1"/>
          </p:cNvSpPr>
          <p:nvPr>
            <p:ph idx="1"/>
          </p:nvPr>
        </p:nvSpPr>
        <p:spPr/>
        <p:txBody>
          <a:bodyPr/>
          <a:lstStyle/>
          <a:p>
            <a:pPr marL="0" marR="0" indent="0">
              <a:lnSpc>
                <a:spcPct val="115000"/>
              </a:lnSpc>
              <a:spcBef>
                <a:spcPts val="0"/>
              </a:spcBef>
              <a:spcAft>
                <a:spcPts val="0"/>
              </a:spcAft>
              <a:buNone/>
            </a:pPr>
            <a:r>
              <a:rPr lang="en-US" sz="2400" kern="100">
                <a:effectLst/>
                <a:ea typeface="Aptos" panose="020B0004020202020204" pitchFamily="34" charset="0"/>
                <a:cs typeface="Times New Roman" panose="02020603050405020304" pitchFamily="18" charset="0"/>
              </a:rPr>
              <a:t>What outcomes will your unit assess over the next three  years?</a:t>
            </a:r>
          </a:p>
          <a:p>
            <a:pPr marL="0" marR="0" indent="0">
              <a:lnSpc>
                <a:spcPct val="115000"/>
              </a:lnSpc>
              <a:spcBef>
                <a:spcPts val="0"/>
              </a:spcBef>
              <a:spcAft>
                <a:spcPts val="0"/>
              </a:spcAft>
              <a:buNone/>
            </a:pPr>
            <a:endParaRPr lang="en-US" sz="2400" kern="100">
              <a:effectLst/>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2400" kern="100">
                <a:effectLst/>
                <a:ea typeface="Aptos" panose="020B0004020202020204" pitchFamily="34" charset="0"/>
                <a:cs typeface="Times New Roman" panose="02020603050405020304" pitchFamily="18" charset="0"/>
              </a:rPr>
              <a:t>Reflect: </a:t>
            </a:r>
          </a:p>
          <a:p>
            <a:pPr marL="457200" lvl="1" indent="0">
              <a:lnSpc>
                <a:spcPct val="115000"/>
              </a:lnSpc>
              <a:spcBef>
                <a:spcPts val="0"/>
              </a:spcBef>
              <a:buNone/>
            </a:pPr>
            <a:r>
              <a:rPr lang="en-US" kern="100">
                <a:effectLst/>
                <a:ea typeface="Aptos" panose="020B0004020202020204" pitchFamily="34" charset="0"/>
                <a:cs typeface="Times New Roman" panose="02020603050405020304" pitchFamily="18" charset="0"/>
              </a:rPr>
              <a:t>Is it time to consider to a different goal, objective and results? </a:t>
            </a:r>
          </a:p>
          <a:p>
            <a:pPr marL="457200" lvl="1" indent="0">
              <a:lnSpc>
                <a:spcPct val="115000"/>
              </a:lnSpc>
              <a:spcBef>
                <a:spcPts val="0"/>
              </a:spcBef>
              <a:buNone/>
            </a:pPr>
            <a:r>
              <a:rPr lang="en-US" kern="100">
                <a:effectLst/>
                <a:ea typeface="Aptos" panose="020B0004020202020204" pitchFamily="34" charset="0"/>
                <a:cs typeface="Times New Roman" panose="02020603050405020304" pitchFamily="18" charset="0"/>
              </a:rPr>
              <a:t>How long have you been using the same metrics?</a:t>
            </a:r>
          </a:p>
          <a:p>
            <a:pPr marL="0" marR="0" indent="0">
              <a:lnSpc>
                <a:spcPct val="115000"/>
              </a:lnSpc>
              <a:spcBef>
                <a:spcPts val="0"/>
              </a:spcBef>
              <a:spcAft>
                <a:spcPts val="0"/>
              </a:spcAft>
              <a:buNone/>
            </a:pPr>
            <a:r>
              <a:rPr lang="en-US" sz="2400" kern="100">
                <a:effectLst/>
                <a:ea typeface="Aptos" panose="020B0004020202020204" pitchFamily="34" charset="0"/>
                <a:cs typeface="Times New Roman" panose="02020603050405020304" pitchFamily="18" charset="0"/>
              </a:rPr>
              <a:t> </a:t>
            </a:r>
          </a:p>
          <a:p>
            <a:pPr marL="0" marR="0" indent="0">
              <a:lnSpc>
                <a:spcPct val="115000"/>
              </a:lnSpc>
              <a:spcBef>
                <a:spcPts val="0"/>
              </a:spcBef>
              <a:spcAft>
                <a:spcPts val="0"/>
              </a:spcAft>
              <a:buNone/>
            </a:pPr>
            <a:r>
              <a:rPr lang="en-US" sz="2400" kern="100">
                <a:effectLst/>
                <a:ea typeface="Times New Roman" panose="02020603050405020304" pitchFamily="18" charset="0"/>
                <a:cs typeface="Times New Roman" panose="02020603050405020304" pitchFamily="18" charset="0"/>
              </a:rPr>
              <a:t>Complete the following with your planned goals, measurable objectives, and description of results and methods that you will be using for the </a:t>
            </a:r>
            <a:r>
              <a:rPr lang="en-US" sz="2400" b="1" kern="100">
                <a:effectLst/>
                <a:ea typeface="Times New Roman" panose="02020603050405020304" pitchFamily="18" charset="0"/>
                <a:cs typeface="Times New Roman" panose="02020603050405020304" pitchFamily="18" charset="0"/>
              </a:rPr>
              <a:t>next three years.</a:t>
            </a:r>
            <a:endParaRPr lang="en-US" sz="2400" b="1" kern="100">
              <a:effectLst/>
              <a:ea typeface="Aptos" panose="020B0004020202020204" pitchFamily="34" charset="0"/>
              <a:cs typeface="Times New Roman" panose="02020603050405020304" pitchFamily="18" charset="0"/>
            </a:endParaRPr>
          </a:p>
          <a:p>
            <a:pPr marL="0" indent="0">
              <a:buNone/>
            </a:pPr>
            <a:endParaRPr lang="en-US"/>
          </a:p>
        </p:txBody>
      </p:sp>
    </p:spTree>
    <p:extLst>
      <p:ext uri="{BB962C8B-B14F-4D97-AF65-F5344CB8AC3E}">
        <p14:creationId xmlns:p14="http://schemas.microsoft.com/office/powerpoint/2010/main" val="2446159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1735D-C8A3-A48C-F0CE-DA1C5FB6CF48}"/>
              </a:ext>
            </a:extLst>
          </p:cNvPr>
          <p:cNvSpPr>
            <a:spLocks noGrp="1"/>
          </p:cNvSpPr>
          <p:nvPr>
            <p:ph type="title"/>
          </p:nvPr>
        </p:nvSpPr>
        <p:spPr/>
        <p:txBody>
          <a:bodyPr/>
          <a:lstStyle/>
          <a:p>
            <a:r>
              <a:rPr lang="en-US" b="1">
                <a:solidFill>
                  <a:schemeClr val="accent2">
                    <a:lumMod val="75000"/>
                  </a:schemeClr>
                </a:solidFill>
              </a:rPr>
              <a:t>The Goal(s)</a:t>
            </a:r>
          </a:p>
        </p:txBody>
      </p:sp>
      <p:graphicFrame>
        <p:nvGraphicFramePr>
          <p:cNvPr id="6" name="Table 5">
            <a:extLst>
              <a:ext uri="{FF2B5EF4-FFF2-40B4-BE49-F238E27FC236}">
                <a16:creationId xmlns:a16="http://schemas.microsoft.com/office/drawing/2014/main" id="{DB4D1136-2F65-78B7-DE59-0DEC4ED1E1B1}"/>
              </a:ext>
            </a:extLst>
          </p:cNvPr>
          <p:cNvGraphicFramePr>
            <a:graphicFrameLocks noGrp="1"/>
          </p:cNvGraphicFramePr>
          <p:nvPr>
            <p:extLst>
              <p:ext uri="{D42A27DB-BD31-4B8C-83A1-F6EECF244321}">
                <p14:modId xmlns:p14="http://schemas.microsoft.com/office/powerpoint/2010/main" val="1664252975"/>
              </p:ext>
            </p:extLst>
          </p:nvPr>
        </p:nvGraphicFramePr>
        <p:xfrm>
          <a:off x="838201" y="1390652"/>
          <a:ext cx="10515599" cy="4907117"/>
        </p:xfrm>
        <a:graphic>
          <a:graphicData uri="http://schemas.openxmlformats.org/drawingml/2006/table">
            <a:tbl>
              <a:tblPr firstRow="1" firstCol="1">
                <a:tableStyleId>{8A107856-5554-42FB-B03E-39F5DBC370BA}</a:tableStyleId>
              </a:tblPr>
              <a:tblGrid>
                <a:gridCol w="10515599">
                  <a:extLst>
                    <a:ext uri="{9D8B030D-6E8A-4147-A177-3AD203B41FA5}">
                      <a16:colId xmlns:a16="http://schemas.microsoft.com/office/drawing/2014/main" val="3254870084"/>
                    </a:ext>
                  </a:extLst>
                </a:gridCol>
              </a:tblGrid>
              <a:tr h="654218">
                <a:tc>
                  <a:txBody>
                    <a:bodyPr/>
                    <a:lstStyle/>
                    <a:p>
                      <a:pPr marL="228600" marR="0">
                        <a:lnSpc>
                          <a:spcPct val="115000"/>
                        </a:lnSpc>
                        <a:spcBef>
                          <a:spcPts val="0"/>
                        </a:spcBef>
                        <a:spcAft>
                          <a:spcPts val="0"/>
                        </a:spcAft>
                        <a:tabLst>
                          <a:tab pos="1428750" algn="l"/>
                          <a:tab pos="2743200" algn="l"/>
                          <a:tab pos="4114800" algn="l"/>
                        </a:tabLst>
                      </a:pPr>
                      <a:r>
                        <a:rPr lang="en-US" sz="2400" kern="100">
                          <a:effectLst/>
                        </a:rPr>
                        <a:t>☐ New 	☐ Continuing</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1287904"/>
                  </a:ext>
                </a:extLst>
              </a:tr>
              <a:tr h="2030819">
                <a:tc>
                  <a:txBody>
                    <a:bodyPr/>
                    <a:lstStyle/>
                    <a:p>
                      <a:pPr marL="228600" marR="0">
                        <a:lnSpc>
                          <a:spcPct val="115000"/>
                        </a:lnSpc>
                        <a:spcBef>
                          <a:spcPts val="0"/>
                        </a:spcBef>
                        <a:spcAft>
                          <a:spcPts val="0"/>
                        </a:spcAft>
                      </a:pPr>
                      <a:r>
                        <a:rPr lang="en-US" sz="2400" kern="100">
                          <a:effectLst/>
                        </a:rPr>
                        <a:t>Goal: </a:t>
                      </a:r>
                    </a:p>
                    <a:p>
                      <a:pPr marL="228600" marR="0">
                        <a:lnSpc>
                          <a:spcPct val="115000"/>
                        </a:lnSpc>
                        <a:spcBef>
                          <a:spcPts val="0"/>
                        </a:spcBef>
                        <a:spcAft>
                          <a:spcPts val="0"/>
                        </a:spcAft>
                      </a:pPr>
                      <a:r>
                        <a:rPr lang="en-US" sz="2400" b="0" kern="100">
                          <a:effectLst/>
                        </a:rPr>
                        <a:t>Add language here</a:t>
                      </a:r>
                    </a:p>
                    <a:p>
                      <a:pPr marL="0" marR="0">
                        <a:lnSpc>
                          <a:spcPct val="115000"/>
                        </a:lnSpc>
                        <a:spcBef>
                          <a:spcPts val="0"/>
                        </a:spcBef>
                        <a:spcAft>
                          <a:spcPts val="0"/>
                        </a:spcAft>
                      </a:pPr>
                      <a:r>
                        <a:rPr lang="en-US" sz="2400" kern="100">
                          <a:effectLst/>
                        </a:rPr>
                        <a:t>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4625914"/>
                  </a:ext>
                </a:extLst>
              </a:tr>
              <a:tr h="2222080">
                <a:tc>
                  <a:txBody>
                    <a:bodyPr/>
                    <a:lstStyle/>
                    <a:p>
                      <a:pPr marL="228600" marR="0">
                        <a:lnSpc>
                          <a:spcPct val="115000"/>
                        </a:lnSpc>
                        <a:spcBef>
                          <a:spcPts val="0"/>
                        </a:spcBef>
                        <a:spcAft>
                          <a:spcPts val="0"/>
                        </a:spcAft>
                      </a:pPr>
                      <a:r>
                        <a:rPr lang="en-US" sz="2400" kern="100">
                          <a:effectLst/>
                        </a:rPr>
                        <a:t>Description: </a:t>
                      </a:r>
                    </a:p>
                    <a:p>
                      <a:pPr marL="228600" marR="0">
                        <a:lnSpc>
                          <a:spcPct val="115000"/>
                        </a:lnSpc>
                        <a:spcBef>
                          <a:spcPts val="0"/>
                        </a:spcBef>
                        <a:spcAft>
                          <a:spcPts val="0"/>
                        </a:spcAft>
                      </a:pPr>
                      <a:r>
                        <a:rPr lang="en-US" sz="2400" b="0" kern="100">
                          <a:effectLst/>
                        </a:rPr>
                        <a:t>Add language here</a:t>
                      </a:r>
                    </a:p>
                    <a:p>
                      <a:pPr marL="0" marR="0">
                        <a:lnSpc>
                          <a:spcPct val="115000"/>
                        </a:lnSpc>
                        <a:spcBef>
                          <a:spcPts val="0"/>
                        </a:spcBef>
                        <a:spcAft>
                          <a:spcPts val="0"/>
                        </a:spcAft>
                      </a:pPr>
                      <a:r>
                        <a:rPr lang="en-US" sz="2400" kern="100">
                          <a:effectLst/>
                        </a:rPr>
                        <a:t>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4177369"/>
                  </a:ext>
                </a:extLst>
              </a:tr>
            </a:tbl>
          </a:graphicData>
        </a:graphic>
      </p:graphicFrame>
    </p:spTree>
    <p:extLst>
      <p:ext uri="{BB962C8B-B14F-4D97-AF65-F5344CB8AC3E}">
        <p14:creationId xmlns:p14="http://schemas.microsoft.com/office/powerpoint/2010/main" val="3934548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50F4C-27C4-2D39-34F7-D89ACAADF7A6}"/>
              </a:ext>
            </a:extLst>
          </p:cNvPr>
          <p:cNvSpPr>
            <a:spLocks noGrp="1"/>
          </p:cNvSpPr>
          <p:nvPr>
            <p:ph type="title"/>
          </p:nvPr>
        </p:nvSpPr>
        <p:spPr/>
        <p:txBody>
          <a:bodyPr/>
          <a:lstStyle/>
          <a:p>
            <a:r>
              <a:rPr lang="en-US" b="1">
                <a:solidFill>
                  <a:schemeClr val="accent2">
                    <a:lumMod val="75000"/>
                  </a:schemeClr>
                </a:solidFill>
              </a:rPr>
              <a:t>The Measurable Objective(s)</a:t>
            </a:r>
            <a:endParaRPr lang="en-US"/>
          </a:p>
        </p:txBody>
      </p:sp>
      <p:graphicFrame>
        <p:nvGraphicFramePr>
          <p:cNvPr id="4" name="Table 3">
            <a:extLst>
              <a:ext uri="{FF2B5EF4-FFF2-40B4-BE49-F238E27FC236}">
                <a16:creationId xmlns:a16="http://schemas.microsoft.com/office/drawing/2014/main" id="{E15C750D-329D-3394-56FD-D5EAB99256B3}"/>
              </a:ext>
            </a:extLst>
          </p:cNvPr>
          <p:cNvGraphicFramePr>
            <a:graphicFrameLocks noGrp="1"/>
          </p:cNvGraphicFramePr>
          <p:nvPr>
            <p:extLst>
              <p:ext uri="{D42A27DB-BD31-4B8C-83A1-F6EECF244321}">
                <p14:modId xmlns:p14="http://schemas.microsoft.com/office/powerpoint/2010/main" val="464043918"/>
              </p:ext>
            </p:extLst>
          </p:nvPr>
        </p:nvGraphicFramePr>
        <p:xfrm>
          <a:off x="838200" y="1413385"/>
          <a:ext cx="10515600" cy="4935900"/>
        </p:xfrm>
        <a:graphic>
          <a:graphicData uri="http://schemas.openxmlformats.org/drawingml/2006/table">
            <a:tbl>
              <a:tblPr firstRow="1" firstCol="1">
                <a:tableStyleId>{8A107856-5554-42FB-B03E-39F5DBC370BA}</a:tableStyleId>
              </a:tblPr>
              <a:tblGrid>
                <a:gridCol w="10515600">
                  <a:extLst>
                    <a:ext uri="{9D8B030D-6E8A-4147-A177-3AD203B41FA5}">
                      <a16:colId xmlns:a16="http://schemas.microsoft.com/office/drawing/2014/main" val="904690295"/>
                    </a:ext>
                  </a:extLst>
                </a:gridCol>
              </a:tblGrid>
              <a:tr h="684744">
                <a:tc>
                  <a:txBody>
                    <a:bodyPr/>
                    <a:lstStyle/>
                    <a:p>
                      <a:pPr marL="228600" marR="0">
                        <a:lnSpc>
                          <a:spcPct val="115000"/>
                        </a:lnSpc>
                        <a:spcBef>
                          <a:spcPts val="0"/>
                        </a:spcBef>
                        <a:spcAft>
                          <a:spcPts val="0"/>
                        </a:spcAft>
                        <a:tabLst>
                          <a:tab pos="1428750" algn="l"/>
                          <a:tab pos="2743200" algn="l"/>
                          <a:tab pos="4114800" algn="l"/>
                        </a:tabLst>
                      </a:pPr>
                      <a:r>
                        <a:rPr lang="en-US" sz="2400" kern="100">
                          <a:effectLst/>
                        </a:rPr>
                        <a:t>☐ New 	☐ Continuing</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3449558"/>
                  </a:ext>
                </a:extLst>
              </a:tr>
              <a:tr h="2125578">
                <a:tc>
                  <a:txBody>
                    <a:bodyPr/>
                    <a:lstStyle/>
                    <a:p>
                      <a:pPr marL="228600" marR="0">
                        <a:lnSpc>
                          <a:spcPct val="115000"/>
                        </a:lnSpc>
                        <a:spcBef>
                          <a:spcPts val="0"/>
                        </a:spcBef>
                        <a:spcAft>
                          <a:spcPts val="0"/>
                        </a:spcAft>
                      </a:pPr>
                      <a:r>
                        <a:rPr lang="en-US" sz="2400" kern="100">
                          <a:effectLst/>
                        </a:rPr>
                        <a:t>Measurable Objective: </a:t>
                      </a:r>
                    </a:p>
                    <a:p>
                      <a:pPr marL="228600" marR="0">
                        <a:lnSpc>
                          <a:spcPct val="115000"/>
                        </a:lnSpc>
                        <a:spcBef>
                          <a:spcPts val="0"/>
                        </a:spcBef>
                        <a:spcAft>
                          <a:spcPts val="0"/>
                        </a:spcAft>
                      </a:pPr>
                      <a:r>
                        <a:rPr lang="en-US" sz="2400" b="0" kern="100">
                          <a:effectLst/>
                        </a:rPr>
                        <a:t>Add language here</a:t>
                      </a:r>
                    </a:p>
                    <a:p>
                      <a:pPr marL="0" marR="0">
                        <a:lnSpc>
                          <a:spcPct val="115000"/>
                        </a:lnSpc>
                        <a:spcBef>
                          <a:spcPts val="0"/>
                        </a:spcBef>
                        <a:spcAft>
                          <a:spcPts val="0"/>
                        </a:spcAft>
                      </a:pPr>
                      <a:r>
                        <a:rPr lang="en-US" sz="2400" kern="100">
                          <a:effectLst/>
                        </a:rPr>
                        <a:t>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3477682"/>
                  </a:ext>
                </a:extLst>
              </a:tr>
              <a:tr h="2125578">
                <a:tc>
                  <a:txBody>
                    <a:bodyPr/>
                    <a:lstStyle/>
                    <a:p>
                      <a:pPr marL="228600" marR="0">
                        <a:lnSpc>
                          <a:spcPct val="115000"/>
                        </a:lnSpc>
                        <a:spcBef>
                          <a:spcPts val="0"/>
                        </a:spcBef>
                        <a:spcAft>
                          <a:spcPts val="0"/>
                        </a:spcAft>
                      </a:pPr>
                      <a:r>
                        <a:rPr lang="en-US" sz="2400" kern="100">
                          <a:effectLst/>
                        </a:rPr>
                        <a:t>Description of Results and Measures 1.*, with method for collecting data</a:t>
                      </a:r>
                    </a:p>
                    <a:p>
                      <a:pPr marL="228600" marR="0">
                        <a:lnSpc>
                          <a:spcPct val="115000"/>
                        </a:lnSpc>
                        <a:spcBef>
                          <a:spcPts val="0"/>
                        </a:spcBef>
                        <a:spcAft>
                          <a:spcPts val="0"/>
                        </a:spcAft>
                      </a:pPr>
                      <a:r>
                        <a:rPr lang="en-US" sz="2400" b="0" kern="100">
                          <a:effectLst/>
                        </a:rPr>
                        <a:t>Add language here</a:t>
                      </a:r>
                    </a:p>
                    <a:p>
                      <a:pPr marL="0" marR="0">
                        <a:lnSpc>
                          <a:spcPct val="115000"/>
                        </a:lnSpc>
                        <a:spcBef>
                          <a:spcPts val="0"/>
                        </a:spcBef>
                        <a:spcAft>
                          <a:spcPts val="0"/>
                        </a:spcAft>
                      </a:pPr>
                      <a:r>
                        <a:rPr lang="en-US" sz="2400" kern="100">
                          <a:effectLst/>
                        </a:rPr>
                        <a:t> </a:t>
                      </a:r>
                      <a:endParaRPr lang="en-US"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041984"/>
                  </a:ext>
                </a:extLst>
              </a:tr>
            </a:tbl>
          </a:graphicData>
        </a:graphic>
      </p:graphicFrame>
    </p:spTree>
    <p:extLst>
      <p:ext uri="{BB962C8B-B14F-4D97-AF65-F5344CB8AC3E}">
        <p14:creationId xmlns:p14="http://schemas.microsoft.com/office/powerpoint/2010/main" val="3008366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BF36D-58AD-CC8A-3543-AB7D76E14777}"/>
              </a:ext>
            </a:extLst>
          </p:cNvPr>
          <p:cNvSpPr>
            <a:spLocks noGrp="1"/>
          </p:cNvSpPr>
          <p:nvPr>
            <p:ph type="title"/>
          </p:nvPr>
        </p:nvSpPr>
        <p:spPr/>
        <p:txBody>
          <a:bodyPr/>
          <a:lstStyle/>
          <a:p>
            <a:r>
              <a:rPr lang="en-US" b="1">
                <a:solidFill>
                  <a:srgbClr val="996633"/>
                </a:solidFill>
              </a:rPr>
              <a:t>Part 6 - Best Practices</a:t>
            </a:r>
          </a:p>
        </p:txBody>
      </p:sp>
      <p:sp>
        <p:nvSpPr>
          <p:cNvPr id="3" name="Content Placeholder 2">
            <a:extLst>
              <a:ext uri="{FF2B5EF4-FFF2-40B4-BE49-F238E27FC236}">
                <a16:creationId xmlns:a16="http://schemas.microsoft.com/office/drawing/2014/main" id="{5BC58D6A-E8BF-F9E3-2262-4032B8B5263F}"/>
              </a:ext>
            </a:extLst>
          </p:cNvPr>
          <p:cNvSpPr>
            <a:spLocks noGrp="1"/>
          </p:cNvSpPr>
          <p:nvPr>
            <p:ph idx="1"/>
          </p:nvPr>
        </p:nvSpPr>
        <p:spPr/>
        <p:txBody>
          <a:bodyPr>
            <a:normAutofit fontScale="92500" lnSpcReduction="10000"/>
          </a:bodyPr>
          <a:lstStyle/>
          <a:p>
            <a:pPr marL="0" indent="0">
              <a:buNone/>
            </a:pPr>
            <a:r>
              <a:rPr lang="en-US" sz="3200" kern="100">
                <a:effectLst/>
                <a:latin typeface="Aptos Display" panose="020B0004020202020204" pitchFamily="34" charset="0"/>
                <a:ea typeface="Aptos" panose="020B0004020202020204" pitchFamily="34" charset="0"/>
                <a:cs typeface="Times New Roman" panose="02020603050405020304" pitchFamily="18" charset="0"/>
              </a:rPr>
              <a:t>Describe how the program/unit is attempting to implement the best practices in the particular field of expertise.  </a:t>
            </a:r>
          </a:p>
          <a:p>
            <a:pPr marL="0" indent="0">
              <a:buNone/>
            </a:pPr>
            <a:endParaRPr lang="en-US" sz="3200" kern="100">
              <a:effectLst/>
              <a:latin typeface="Aptos Display" panose="020B0004020202020204" pitchFamily="34" charset="0"/>
              <a:ea typeface="Aptos" panose="020B0004020202020204" pitchFamily="34" charset="0"/>
              <a:cs typeface="Times New Roman" panose="02020603050405020304" pitchFamily="18" charset="0"/>
            </a:endParaRPr>
          </a:p>
          <a:p>
            <a:pPr marL="0" indent="0">
              <a:buNone/>
            </a:pPr>
            <a:r>
              <a:rPr lang="en-US" sz="3200" kern="100">
                <a:effectLst/>
                <a:latin typeface="Aptos Display" panose="020B0004020202020204" pitchFamily="34" charset="0"/>
                <a:ea typeface="Aptos" panose="020B0004020202020204" pitchFamily="34" charset="0"/>
                <a:cs typeface="Times New Roman" panose="02020603050405020304" pitchFamily="18" charset="0"/>
              </a:rPr>
              <a:t>Examples include the use of outside peer-reviewers, national association or reporting standards, unit specific guidelines, professional training, nationally-stated discipline-specific outcomes, etc.  </a:t>
            </a:r>
          </a:p>
          <a:p>
            <a:pPr marL="0" indent="0">
              <a:buNone/>
            </a:pPr>
            <a:endParaRPr lang="en-US" sz="3200" kern="100">
              <a:effectLst/>
              <a:latin typeface="Aptos Display" panose="020B0004020202020204" pitchFamily="34" charset="0"/>
              <a:ea typeface="Aptos" panose="020B0004020202020204" pitchFamily="34" charset="0"/>
              <a:cs typeface="Times New Roman" panose="02020603050405020304" pitchFamily="18" charset="0"/>
            </a:endParaRPr>
          </a:p>
          <a:p>
            <a:pPr marL="0" indent="0">
              <a:buNone/>
            </a:pPr>
            <a:r>
              <a:rPr lang="en-US" sz="3200" kern="100">
                <a:effectLst/>
                <a:latin typeface="Aptos Display" panose="020B0004020202020204" pitchFamily="34" charset="0"/>
                <a:ea typeface="Aptos" panose="020B0004020202020204" pitchFamily="34" charset="0"/>
                <a:cs typeface="Times New Roman" panose="02020603050405020304" pitchFamily="18" charset="0"/>
              </a:rPr>
              <a:t>State how the use of these practices will improve the efficiency of your program/unit.</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10338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21EF-22DD-D3A5-B7A3-CCD73391FAF9}"/>
              </a:ext>
            </a:extLst>
          </p:cNvPr>
          <p:cNvSpPr>
            <a:spLocks noGrp="1"/>
          </p:cNvSpPr>
          <p:nvPr>
            <p:ph type="title"/>
          </p:nvPr>
        </p:nvSpPr>
        <p:spPr/>
        <p:txBody>
          <a:bodyPr/>
          <a:lstStyle/>
          <a:p>
            <a:r>
              <a:rPr lang="en-US" b="1">
                <a:solidFill>
                  <a:srgbClr val="996633"/>
                </a:solidFill>
              </a:rPr>
              <a:t>Office of Admissions</a:t>
            </a:r>
          </a:p>
        </p:txBody>
      </p:sp>
      <p:sp>
        <p:nvSpPr>
          <p:cNvPr id="3" name="Content Placeholder 2">
            <a:extLst>
              <a:ext uri="{FF2B5EF4-FFF2-40B4-BE49-F238E27FC236}">
                <a16:creationId xmlns:a16="http://schemas.microsoft.com/office/drawing/2014/main" id="{4A17B0FA-240E-54CC-817F-FFBB42611D58}"/>
              </a:ext>
            </a:extLst>
          </p:cNvPr>
          <p:cNvSpPr>
            <a:spLocks noGrp="1"/>
          </p:cNvSpPr>
          <p:nvPr>
            <p:ph idx="1"/>
          </p:nvPr>
        </p:nvSpPr>
        <p:spPr>
          <a:xfrm>
            <a:off x="838200" y="1825625"/>
            <a:ext cx="10515600" cy="4667250"/>
          </a:xfrm>
        </p:spPr>
        <p:txBody>
          <a:bodyPr>
            <a:normAutofit/>
          </a:bodyPr>
          <a:lstStyle/>
          <a:p>
            <a:pPr marL="0" marR="0" indent="0">
              <a:lnSpc>
                <a:spcPct val="115000"/>
              </a:lnSpc>
              <a:spcBef>
                <a:spcPts val="0"/>
              </a:spcBef>
              <a:spcAft>
                <a:spcPts val="0"/>
              </a:spcAft>
              <a:buNone/>
            </a:pPr>
            <a:r>
              <a:rPr lang="en-US" sz="2000" i="1" kern="100">
                <a:solidFill>
                  <a:srgbClr val="000000"/>
                </a:solidFill>
                <a:effectLst/>
                <a:ea typeface="Aptos" panose="020B0004020202020204" pitchFamily="34" charset="0"/>
                <a:cs typeface="Times New Roman" panose="02020603050405020304" pitchFamily="18" charset="0"/>
              </a:rPr>
              <a:t>The Office of Admission belongs to all the major admission and enrollment organizations, on both a regional and a national basis:</a:t>
            </a:r>
            <a:endParaRPr lang="en-US" sz="2000" kern="100">
              <a:effectLst/>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2000" i="1" kern="100">
                <a:solidFill>
                  <a:srgbClr val="000000"/>
                </a:solidFill>
                <a:effectLst/>
                <a:ea typeface="Aptos" panose="020B0004020202020204" pitchFamily="34" charset="0"/>
                <a:cs typeface="Times New Roman" panose="02020603050405020304" pitchFamily="18" charset="0"/>
              </a:rPr>
              <a:t> </a:t>
            </a:r>
            <a:endParaRPr lang="en-US" sz="2000" kern="100">
              <a:effectLst/>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2000" b="1" i="1" kern="100">
                <a:solidFill>
                  <a:srgbClr val="000000"/>
                </a:solidFill>
                <a:effectLst/>
                <a:ea typeface="Aptos" panose="020B0004020202020204" pitchFamily="34" charset="0"/>
                <a:cs typeface="Times New Roman" panose="02020603050405020304" pitchFamily="18" charset="0"/>
              </a:rPr>
              <a:t>NACAC, SACAC, TACAC as well as AACROA, LACRAO, and TACRAO</a:t>
            </a:r>
            <a:endParaRPr lang="en-US" sz="2000" kern="100">
              <a:effectLst/>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2000" b="1" i="1" kern="100">
                <a:solidFill>
                  <a:srgbClr val="000000"/>
                </a:solidFill>
                <a:effectLst/>
                <a:ea typeface="Aptos" panose="020B0004020202020204" pitchFamily="34" charset="0"/>
                <a:cs typeface="Times New Roman" panose="02020603050405020304" pitchFamily="18" charset="0"/>
              </a:rPr>
              <a:t>These organizations provide networking and advanced education opportunities.</a:t>
            </a:r>
            <a:r>
              <a:rPr lang="en-US" sz="2000" i="1" kern="100">
                <a:solidFill>
                  <a:srgbClr val="000000"/>
                </a:solidFill>
                <a:effectLst/>
                <a:ea typeface="Aptos" panose="020B0004020202020204" pitchFamily="34" charset="0"/>
                <a:cs typeface="Times New Roman" panose="02020603050405020304" pitchFamily="18" charset="0"/>
              </a:rPr>
              <a:t> We use them for training new team members by sending them to “summer camps” as well as by attending and participating in annual conferences where many of the latest approaches to recruitment are discussed.</a:t>
            </a:r>
          </a:p>
          <a:p>
            <a:pPr marL="0" marR="0" indent="0">
              <a:lnSpc>
                <a:spcPct val="115000"/>
              </a:lnSpc>
              <a:spcBef>
                <a:spcPts val="0"/>
              </a:spcBef>
              <a:spcAft>
                <a:spcPts val="0"/>
              </a:spcAft>
              <a:buNone/>
            </a:pPr>
            <a:endParaRPr lang="en-US" sz="2000" i="1" kern="100">
              <a:solidFill>
                <a:srgbClr val="000000"/>
              </a:solidFill>
              <a:ea typeface="Aptos" panose="020B0004020202020204" pitchFamily="34" charset="0"/>
              <a:cs typeface="Times New Roman" panose="02020603050405020304" pitchFamily="18" charset="0"/>
            </a:endParaRPr>
          </a:p>
          <a:p>
            <a:pPr marL="0" marR="0" indent="0">
              <a:lnSpc>
                <a:spcPct val="115000"/>
              </a:lnSpc>
              <a:spcBef>
                <a:spcPts val="0"/>
              </a:spcBef>
              <a:spcAft>
                <a:spcPts val="0"/>
              </a:spcAft>
              <a:buNone/>
            </a:pPr>
            <a:r>
              <a:rPr lang="en-US" sz="2000" i="1" kern="100">
                <a:solidFill>
                  <a:srgbClr val="000000"/>
                </a:solidFill>
                <a:ea typeface="Aptos" panose="020B0004020202020204" pitchFamily="34" charset="0"/>
                <a:cs typeface="Times New Roman" panose="02020603050405020304" pitchFamily="18" charset="0"/>
              </a:rPr>
              <a:t>… and so on … </a:t>
            </a:r>
          </a:p>
          <a:p>
            <a:pPr marL="0" marR="0" indent="0">
              <a:lnSpc>
                <a:spcPct val="115000"/>
              </a:lnSpc>
              <a:spcBef>
                <a:spcPts val="0"/>
              </a:spcBef>
              <a:spcAft>
                <a:spcPts val="0"/>
              </a:spcAft>
              <a:buNone/>
            </a:pPr>
            <a:endParaRPr lang="en-US" sz="2000" i="1" kern="100">
              <a:solidFill>
                <a:srgbClr val="000000"/>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1330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37C4B-8364-B18F-C5AC-B0F054A15497}"/>
              </a:ext>
            </a:extLst>
          </p:cNvPr>
          <p:cNvSpPr>
            <a:spLocks noGrp="1"/>
          </p:cNvSpPr>
          <p:nvPr>
            <p:ph type="title"/>
          </p:nvPr>
        </p:nvSpPr>
        <p:spPr/>
        <p:txBody>
          <a:bodyPr/>
          <a:lstStyle/>
          <a:p>
            <a:r>
              <a:rPr lang="en-US"/>
              <a:t>Conclusion</a:t>
            </a:r>
          </a:p>
        </p:txBody>
      </p:sp>
      <p:sp>
        <p:nvSpPr>
          <p:cNvPr id="3" name="Content Placeholder 2">
            <a:extLst>
              <a:ext uri="{FF2B5EF4-FFF2-40B4-BE49-F238E27FC236}">
                <a16:creationId xmlns:a16="http://schemas.microsoft.com/office/drawing/2014/main" id="{0A72C21F-0398-0839-3098-741BB83019F3}"/>
              </a:ext>
            </a:extLst>
          </p:cNvPr>
          <p:cNvSpPr>
            <a:spLocks noGrp="1"/>
          </p:cNvSpPr>
          <p:nvPr>
            <p:ph idx="1"/>
          </p:nvPr>
        </p:nvSpPr>
        <p:spPr/>
        <p:txBody>
          <a:bodyPr>
            <a:normAutofit/>
          </a:bodyPr>
          <a:lstStyle/>
          <a:p>
            <a:r>
              <a:rPr lang="en-US" sz="3600"/>
              <a:t>Cycle 1</a:t>
            </a:r>
          </a:p>
          <a:p>
            <a:pPr lvl="1"/>
            <a:r>
              <a:rPr lang="en-US" sz="3200"/>
              <a:t>November 16</a:t>
            </a:r>
            <a:r>
              <a:rPr lang="en-US" sz="3200" baseline="30000"/>
              <a:t>th</a:t>
            </a:r>
          </a:p>
          <a:p>
            <a:pPr lvl="1"/>
            <a:r>
              <a:rPr lang="en-US" sz="3200"/>
              <a:t>Full Report</a:t>
            </a:r>
          </a:p>
          <a:p>
            <a:pPr marL="0" indent="0">
              <a:buNone/>
            </a:pPr>
            <a:endParaRPr lang="en-US" sz="3600"/>
          </a:p>
          <a:p>
            <a:r>
              <a:rPr lang="en-US" sz="3600"/>
              <a:t>Cycle 2 and Cycle 3 </a:t>
            </a:r>
          </a:p>
          <a:p>
            <a:pPr lvl="1"/>
            <a:r>
              <a:rPr lang="en-US" sz="3200"/>
              <a:t>Introduction, Planning and Best Practices </a:t>
            </a:r>
          </a:p>
          <a:p>
            <a:pPr lvl="1"/>
            <a:r>
              <a:rPr lang="en-US" sz="3200"/>
              <a:t>December 1</a:t>
            </a:r>
          </a:p>
        </p:txBody>
      </p:sp>
    </p:spTree>
    <p:extLst>
      <p:ext uri="{BB962C8B-B14F-4D97-AF65-F5344CB8AC3E}">
        <p14:creationId xmlns:p14="http://schemas.microsoft.com/office/powerpoint/2010/main" val="4015647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5804E1D872CDA449F5955A302D8380D" ma:contentTypeVersion="10" ma:contentTypeDescription="Create a new document." ma:contentTypeScope="" ma:versionID="ed02d1e71d323fd417e046093e69d6d5">
  <xsd:schema xmlns:xsd="http://www.w3.org/2001/XMLSchema" xmlns:xs="http://www.w3.org/2001/XMLSchema" xmlns:p="http://schemas.microsoft.com/office/2006/metadata/properties" xmlns:ns2="bb61c165-5f26-4b06-9292-88fad228d739" xmlns:ns3="4d2f0a35-23e3-4188-88c9-e8955722c1ba" targetNamespace="http://schemas.microsoft.com/office/2006/metadata/properties" ma:root="true" ma:fieldsID="ddaa669fcf6574d266538bd75e9199ed" ns2:_="" ns3:_="">
    <xsd:import namespace="bb61c165-5f26-4b06-9292-88fad228d739"/>
    <xsd:import namespace="4d2f0a35-23e3-4188-88c9-e8955722c1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61c165-5f26-4b06-9292-88fad228d7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9445d59-cde8-45dc-877f-7e7b8fbd7991"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2f0a35-23e3-4188-88c9-e8955722c1b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72b48e0-ea6f-480a-9c11-a0a8fa87f794}" ma:internalName="TaxCatchAll" ma:showField="CatchAllData" ma:web="4d2f0a35-23e3-4188-88c9-e8955722c1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b61c165-5f26-4b06-9292-88fad228d739">
      <Terms xmlns="http://schemas.microsoft.com/office/infopath/2007/PartnerControls"/>
    </lcf76f155ced4ddcb4097134ff3c332f>
    <TaxCatchAll xmlns="4d2f0a35-23e3-4188-88c9-e8955722c1ba" xsi:nil="true"/>
  </documentManagement>
</p:properties>
</file>

<file path=customXml/itemProps1.xml><?xml version="1.0" encoding="utf-8"?>
<ds:datastoreItem xmlns:ds="http://schemas.openxmlformats.org/officeDocument/2006/customXml" ds:itemID="{83681551-ABA7-4CC4-BB24-8806571E87B1}">
  <ds:schemaRefs>
    <ds:schemaRef ds:uri="http://schemas.microsoft.com/sharepoint/v3/contenttype/forms"/>
  </ds:schemaRefs>
</ds:datastoreItem>
</file>

<file path=customXml/itemProps2.xml><?xml version="1.0" encoding="utf-8"?>
<ds:datastoreItem xmlns:ds="http://schemas.openxmlformats.org/officeDocument/2006/customXml" ds:itemID="{54D69949-CEC7-494E-8536-4F0782A72C91}">
  <ds:schemaRefs>
    <ds:schemaRef ds:uri="4d2f0a35-23e3-4188-88c9-e8955722c1ba"/>
    <ds:schemaRef ds:uri="bb61c165-5f26-4b06-9292-88fad228d7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A9BD745-14CF-4176-8C10-E90BB6A59455}">
  <ds:schemaRefs>
    <ds:schemaRef ds:uri="4d2f0a35-23e3-4188-88c9-e8955722c1ba"/>
    <ds:schemaRef ds:uri="bb61c165-5f26-4b06-9292-88fad228d73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TM10001114[[fn=Gallery]]</Template>
  <TotalTime>0</TotalTime>
  <Words>3161</Words>
  <Application>Microsoft Office PowerPoint</Application>
  <PresentationFormat>Widescreen</PresentationFormat>
  <Paragraphs>352</Paragraphs>
  <Slides>37</Slides>
  <Notes>32</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MS Gothic</vt:lpstr>
      <vt:lpstr>Aptos</vt:lpstr>
      <vt:lpstr>Aptos Display</vt:lpstr>
      <vt:lpstr>Arial</vt:lpstr>
      <vt:lpstr>Arial,Sans-Serif</vt:lpstr>
      <vt:lpstr>Calibri</vt:lpstr>
      <vt:lpstr>Times New Roman</vt:lpstr>
      <vt:lpstr>Office Theme</vt:lpstr>
      <vt:lpstr>Administrative Unit  Program Reviews</vt:lpstr>
      <vt:lpstr>Goal for today’s meeting</vt:lpstr>
      <vt:lpstr>Three-Year Cycle</vt:lpstr>
      <vt:lpstr>Why the Change?</vt:lpstr>
      <vt:lpstr>Restructured Reviews</vt:lpstr>
      <vt:lpstr>Part 1 - Introduction of Unit</vt:lpstr>
      <vt:lpstr>Example: Institutional Research</vt:lpstr>
      <vt:lpstr>Part 2 – Purpose of Unit  Note: Thinking about this can help determine goals</vt:lpstr>
      <vt:lpstr>Example: Institutional Research (Mission Statement)</vt:lpstr>
      <vt:lpstr>PowerPoint Presentation</vt:lpstr>
      <vt:lpstr>Example: Institutional Research (Linkage to College Mission and Vision statements)</vt:lpstr>
      <vt:lpstr>Subunits, other departments, and areas (not applicable to all units) (new) </vt:lpstr>
      <vt:lpstr>Subunits Examples: </vt:lpstr>
      <vt:lpstr>Contributions to Retention and Graduation (new)</vt:lpstr>
      <vt:lpstr>Example: The Fitness Center</vt:lpstr>
      <vt:lpstr>Special Reporting Responsibilities (new) </vt:lpstr>
      <vt:lpstr>Examples of special reporting responsibilities</vt:lpstr>
      <vt:lpstr>Parts 3 and 4 – Assessment cycle for Goals  (Goal 1 and 2)</vt:lpstr>
      <vt:lpstr>PowerPoint Presentation</vt:lpstr>
      <vt:lpstr>What is a Goal?</vt:lpstr>
      <vt:lpstr>Sample Goal 1: Office of Admissions</vt:lpstr>
      <vt:lpstr>Goal Status</vt:lpstr>
      <vt:lpstr>What is an Objective?</vt:lpstr>
      <vt:lpstr>Sample Objective 1.1 - Office of the Admissions</vt:lpstr>
      <vt:lpstr>Results and Measures - Method</vt:lpstr>
      <vt:lpstr>Office of Admissions</vt:lpstr>
      <vt:lpstr>Results and Measures (continued)</vt:lpstr>
      <vt:lpstr>Office of Admissions, continued</vt:lpstr>
      <vt:lpstr>Meeting Goals</vt:lpstr>
      <vt:lpstr>Assessment Findings / Use of Data for Goal 1</vt:lpstr>
      <vt:lpstr>Part 5 - Planning</vt:lpstr>
      <vt:lpstr>Next Three Years</vt:lpstr>
      <vt:lpstr>The Goal(s)</vt:lpstr>
      <vt:lpstr>The Measurable Objective(s)</vt:lpstr>
      <vt:lpstr>Part 6 - Best Practices</vt:lpstr>
      <vt:lpstr>Office of Admissions</vt:lpstr>
      <vt:lpstr>Conclusion</vt:lpstr>
    </vt:vector>
  </TitlesOfParts>
  <Company>Centenary College of Louisiana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Robin Logan</dc:creator>
  <cp:lastModifiedBy>Robin Logan</cp:lastModifiedBy>
  <cp:revision>1</cp:revision>
  <cp:lastPrinted>2026-09-25T03:12:19Z</cp:lastPrinted>
  <dcterms:created xsi:type="dcterms:W3CDTF">2026-09-21T19:05:05Z</dcterms:created>
  <dcterms:modified xsi:type="dcterms:W3CDTF">2026-09-29T13:15:22Z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0x010100D5804E1D872CDA449F5955A302D8380D</vt:lpwstr>
  </property>
  <property fmtid="{D5CDD505-2E9C-101B-9397-08002B2CF9AE}" pid="3" name="MediaServiceImageTags">
    <vt:lpwstr/>
  </property>
</Properties>
</file>