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av" ContentType="audio/x-wav"/>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1" r:id="rId1"/>
  </p:sldMasterIdLst>
  <p:notesMasterIdLst>
    <p:notesMasterId r:id="rId45"/>
  </p:notesMasterIdLst>
  <p:handoutMasterIdLst>
    <p:handoutMasterId r:id="rId46"/>
  </p:handoutMasterIdLst>
  <p:sldIdLst>
    <p:sldId id="256" r:id="rId2"/>
    <p:sldId id="275" r:id="rId3"/>
    <p:sldId id="276" r:id="rId4"/>
    <p:sldId id="277" r:id="rId5"/>
    <p:sldId id="278" r:id="rId6"/>
    <p:sldId id="279" r:id="rId7"/>
    <p:sldId id="317" r:id="rId8"/>
    <p:sldId id="280" r:id="rId9"/>
    <p:sldId id="282" r:id="rId10"/>
    <p:sldId id="283" r:id="rId11"/>
    <p:sldId id="284" r:id="rId12"/>
    <p:sldId id="285" r:id="rId13"/>
    <p:sldId id="318" r:id="rId14"/>
    <p:sldId id="286" r:id="rId15"/>
    <p:sldId id="288" r:id="rId16"/>
    <p:sldId id="289" r:id="rId17"/>
    <p:sldId id="319" r:id="rId18"/>
    <p:sldId id="290" r:id="rId19"/>
    <p:sldId id="292" r:id="rId20"/>
    <p:sldId id="293" r:id="rId21"/>
    <p:sldId id="294" r:id="rId22"/>
    <p:sldId id="295" r:id="rId23"/>
    <p:sldId id="321" r:id="rId24"/>
    <p:sldId id="296" r:id="rId25"/>
    <p:sldId id="298" r:id="rId26"/>
    <p:sldId id="299" r:id="rId27"/>
    <p:sldId id="300" r:id="rId28"/>
    <p:sldId id="322" r:id="rId29"/>
    <p:sldId id="301" r:id="rId30"/>
    <p:sldId id="303" r:id="rId31"/>
    <p:sldId id="304" r:id="rId32"/>
    <p:sldId id="305" r:id="rId33"/>
    <p:sldId id="306" r:id="rId34"/>
    <p:sldId id="307" r:id="rId35"/>
    <p:sldId id="308" r:id="rId36"/>
    <p:sldId id="309" r:id="rId37"/>
    <p:sldId id="310" r:id="rId38"/>
    <p:sldId id="311" r:id="rId39"/>
    <p:sldId id="320" r:id="rId40"/>
    <p:sldId id="312" r:id="rId41"/>
    <p:sldId id="314" r:id="rId42"/>
    <p:sldId id="315" r:id="rId43"/>
    <p:sldId id="316" r:id="rId44"/>
  </p:sldIdLst>
  <p:sldSz cx="9144000" cy="6858000" type="screen4x3"/>
  <p:notesSz cx="6858000" cy="9144000"/>
  <p:defaultTextStyle>
    <a:defPPr>
      <a:defRPr lang="it-IT"/>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86332" autoAdjust="0"/>
  </p:normalViewPr>
  <p:slideViewPr>
    <p:cSldViewPr snapToGrid="0" snapToObjects="1">
      <p:cViewPr varScale="1">
        <p:scale>
          <a:sx n="95" d="100"/>
          <a:sy n="95" d="100"/>
        </p:scale>
        <p:origin x="1266" y="72"/>
      </p:cViewPr>
      <p:guideLst>
        <p:guide orient="horz" pos="2160"/>
        <p:guide pos="2880"/>
      </p:guideLst>
    </p:cSldViewPr>
  </p:slideViewPr>
  <p:notesTextViewPr>
    <p:cViewPr>
      <p:scale>
        <a:sx n="100" d="100"/>
        <a:sy n="100" d="100"/>
      </p:scale>
      <p:origin x="0" y="0"/>
    </p:cViewPr>
  </p:notesTextViewPr>
  <p:sorterViewPr>
    <p:cViewPr>
      <p:scale>
        <a:sx n="100" d="100"/>
        <a:sy n="100" d="100"/>
      </p:scale>
      <p:origin x="0" y="0"/>
    </p:cViewPr>
  </p:sorterViewPr>
  <p:notesViewPr>
    <p:cSldViewPr snapToGrid="0" snapToObjects="1">
      <p:cViewPr varScale="1">
        <p:scale>
          <a:sx n="84" d="100"/>
          <a:sy n="84" d="100"/>
        </p:scale>
        <p:origin x="3828" y="90"/>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handoutMaster" Target="handoutMasters/handoutMaster1.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E5BE5A32-C046-4682-9B11-BE1004CDEEAB}" type="datetimeFigureOut">
              <a:rPr lang="en-US" smtClean="0"/>
              <a:t>5/4/2023</a:t>
            </a:fld>
            <a:endParaRPr lang="en-US"/>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A2E7EF3E-16E9-4AD4-87AD-AB5D2CF94A60}" type="slidenum">
              <a:rPr lang="en-US" smtClean="0"/>
              <a:t>‹#›</a:t>
            </a:fld>
            <a:endParaRPr lang="en-US"/>
          </a:p>
        </p:txBody>
      </p:sp>
    </p:spTree>
    <p:extLst>
      <p:ext uri="{BB962C8B-B14F-4D97-AF65-F5344CB8AC3E}">
        <p14:creationId xmlns:p14="http://schemas.microsoft.com/office/powerpoint/2010/main" val="390131840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72CAEF9-C44E-443D-B937-018287248D07}" type="datetimeFigureOut">
              <a:rPr lang="en-US" smtClean="0"/>
              <a:t>5/4/2023</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8D9B4BB-0B91-404E-AFC5-3DF83A9EA854}" type="slidenum">
              <a:rPr lang="en-US" smtClean="0"/>
              <a:t>‹#›</a:t>
            </a:fld>
            <a:endParaRPr lang="en-US"/>
          </a:p>
        </p:txBody>
      </p:sp>
    </p:spTree>
    <p:extLst>
      <p:ext uri="{BB962C8B-B14F-4D97-AF65-F5344CB8AC3E}">
        <p14:creationId xmlns:p14="http://schemas.microsoft.com/office/powerpoint/2010/main" val="4186030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97BDFFC-EA4F-4091-879B-CBABE375277E}" type="slidenum">
              <a:rPr lang="en-US" smtClean="0"/>
              <a:t>42</a:t>
            </a:fld>
            <a:endParaRPr lang="en-US"/>
          </a:p>
        </p:txBody>
      </p:sp>
    </p:spTree>
    <p:extLst>
      <p:ext uri="{BB962C8B-B14F-4D97-AF65-F5344CB8AC3E}">
        <p14:creationId xmlns:p14="http://schemas.microsoft.com/office/powerpoint/2010/main" val="254354444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1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3"/>
            <a:ext cx="6858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76E20FCA-822B-4D74-9FEC-84DAC4CA5E81}" type="datetime1">
              <a:rPr lang="en-US" smtClean="0"/>
              <a:t>5/4/2023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E2C10D9-3DFE-4745-92D2-106D8EAF9AFE}" type="slidenum">
              <a:rPr lang="en-US" smtClean="0"/>
              <a:t>‹#›</a:t>
            </a:fld>
            <a:endParaRPr lang="en-US" dirty="0"/>
          </a:p>
        </p:txBody>
      </p:sp>
    </p:spTree>
    <p:extLst>
      <p:ext uri="{BB962C8B-B14F-4D97-AF65-F5344CB8AC3E}">
        <p14:creationId xmlns:p14="http://schemas.microsoft.com/office/powerpoint/2010/main" val="285980018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BB01252-8112-4B56-9E9A-9545F13D7ADC}" type="datetime1">
              <a:rPr lang="en-US" smtClean="0"/>
              <a:t>5/4/2023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E2C10D9-3DFE-4745-92D2-106D8EAF9AFE}" type="slidenum">
              <a:rPr lang="en-US" smtClean="0"/>
              <a:t>‹#›</a:t>
            </a:fld>
            <a:endParaRPr lang="en-US"/>
          </a:p>
        </p:txBody>
      </p:sp>
    </p:spTree>
    <p:extLst>
      <p:ext uri="{BB962C8B-B14F-4D97-AF65-F5344CB8AC3E}">
        <p14:creationId xmlns:p14="http://schemas.microsoft.com/office/powerpoint/2010/main" val="278566995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8"/>
            <a:ext cx="78867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623888" y="4589463"/>
            <a:ext cx="78867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7BCB6648-F012-43D5-B17B-0A8BD9A50163}" type="datetime1">
              <a:rPr lang="en-US" smtClean="0"/>
              <a:t>5/4/2023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E2C10D9-3DFE-4745-92D2-106D8EAF9AFE}" type="slidenum">
              <a:rPr lang="en-US" smtClean="0"/>
              <a:t>‹#›</a:t>
            </a:fld>
            <a:endParaRPr lang="en-US"/>
          </a:p>
        </p:txBody>
      </p:sp>
    </p:spTree>
    <p:extLst>
      <p:ext uri="{BB962C8B-B14F-4D97-AF65-F5344CB8AC3E}">
        <p14:creationId xmlns:p14="http://schemas.microsoft.com/office/powerpoint/2010/main" val="372201772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28650" y="1825625"/>
            <a:ext cx="386715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825625"/>
            <a:ext cx="386715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9512E9A6-4CAE-487F-AEE3-358AC573481C}" type="datetime1">
              <a:rPr lang="en-US" smtClean="0"/>
              <a:t>5/4/2023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E2C10D9-3DFE-4745-92D2-106D8EAF9AFE}" type="slidenum">
              <a:rPr lang="en-US" smtClean="0"/>
              <a:t>‹#›</a:t>
            </a:fld>
            <a:endParaRPr lang="en-US"/>
          </a:p>
        </p:txBody>
      </p:sp>
    </p:spTree>
    <p:extLst>
      <p:ext uri="{BB962C8B-B14F-4D97-AF65-F5344CB8AC3E}">
        <p14:creationId xmlns:p14="http://schemas.microsoft.com/office/powerpoint/2010/main" val="355045437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30238" y="365125"/>
            <a:ext cx="7886700" cy="1325563"/>
          </a:xfrm>
        </p:spPr>
        <p:txBody>
          <a:bodyPr/>
          <a:lstStyle/>
          <a:p>
            <a:r>
              <a:rPr lang="en-US"/>
              <a:t>Click to edit Master title style</a:t>
            </a:r>
          </a:p>
        </p:txBody>
      </p:sp>
      <p:sp>
        <p:nvSpPr>
          <p:cNvPr id="3" name="Text Placeholder 2"/>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30238" y="2505075"/>
            <a:ext cx="386873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4629150" y="2505075"/>
            <a:ext cx="38877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378E6B6-6BFD-4992-9846-BC91028DB00E}" type="datetime1">
              <a:rPr lang="en-US" smtClean="0"/>
              <a:t>5/4/2023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E2C10D9-3DFE-4745-92D2-106D8EAF9AFE}" type="slidenum">
              <a:rPr lang="en-US" smtClean="0"/>
              <a:t>‹#›</a:t>
            </a:fld>
            <a:endParaRPr lang="en-US"/>
          </a:p>
        </p:txBody>
      </p:sp>
    </p:spTree>
    <p:extLst>
      <p:ext uri="{BB962C8B-B14F-4D97-AF65-F5344CB8AC3E}">
        <p14:creationId xmlns:p14="http://schemas.microsoft.com/office/powerpoint/2010/main" val="117174834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780C280A-03B0-4DE1-B7A1-A5EBF61A9547}" type="datetime1">
              <a:rPr lang="en-US" smtClean="0"/>
              <a:t>5/4/2023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E2C10D9-3DFE-4745-92D2-106D8EAF9AFE}" type="slidenum">
              <a:rPr lang="en-US" smtClean="0"/>
              <a:t>‹#›</a:t>
            </a:fld>
            <a:endParaRPr lang="en-US"/>
          </a:p>
        </p:txBody>
      </p:sp>
    </p:spTree>
    <p:extLst>
      <p:ext uri="{BB962C8B-B14F-4D97-AF65-F5344CB8AC3E}">
        <p14:creationId xmlns:p14="http://schemas.microsoft.com/office/powerpoint/2010/main" val="256008932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9A8CBD0-C384-49DA-9532-E25495709D1A}" type="datetime1">
              <a:rPr lang="en-US" smtClean="0"/>
              <a:t>5/4/2023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lvl1pPr>
              <a:defRPr sz="1600" b="1"/>
            </a:lvl1pPr>
          </a:lstStyle>
          <a:p>
            <a:fld id="{8E2C10D9-3DFE-4745-92D2-106D8EAF9AFE}" type="slidenum">
              <a:rPr lang="en-US" smtClean="0"/>
              <a:pPr/>
              <a:t>‹#›</a:t>
            </a:fld>
            <a:endParaRPr lang="en-US"/>
          </a:p>
        </p:txBody>
      </p:sp>
    </p:spTree>
    <p:extLst>
      <p:ext uri="{BB962C8B-B14F-4D97-AF65-F5344CB8AC3E}">
        <p14:creationId xmlns:p14="http://schemas.microsoft.com/office/powerpoint/2010/main" val="291444986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11655ED9-E0F2-40AE-8C11-9A5C52F28B34}" type="datetime1">
              <a:rPr lang="en-US" smtClean="0"/>
              <a:t>5/4/2023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E2C10D9-3DFE-4745-92D2-106D8EAF9AFE}" type="slidenum">
              <a:rPr lang="en-US" smtClean="0"/>
              <a:t>‹#›</a:t>
            </a:fld>
            <a:endParaRPr lang="en-US"/>
          </a:p>
        </p:txBody>
      </p:sp>
    </p:spTree>
    <p:extLst>
      <p:ext uri="{BB962C8B-B14F-4D97-AF65-F5344CB8AC3E}">
        <p14:creationId xmlns:p14="http://schemas.microsoft.com/office/powerpoint/2010/main" val="16916845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86128088-3732-4294-8140-B39B8BCA23E8}" type="datetime1">
              <a:rPr lang="en-US" smtClean="0"/>
              <a:t>5/4/2023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E2C10D9-3DFE-4745-92D2-106D8EAF9AFE}" type="slidenum">
              <a:rPr lang="en-US" smtClean="0"/>
              <a:t>‹#›</a:t>
            </a:fld>
            <a:endParaRPr lang="en-US"/>
          </a:p>
        </p:txBody>
      </p:sp>
    </p:spTree>
    <p:extLst>
      <p:ext uri="{BB962C8B-B14F-4D97-AF65-F5344CB8AC3E}">
        <p14:creationId xmlns:p14="http://schemas.microsoft.com/office/powerpoint/2010/main" val="301754826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33F53097-0D87-497E-BAA5-D071D9526EEC}" type="datetime1">
              <a:rPr lang="en-US" smtClean="0"/>
              <a:t>5/4/2023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E2C10D9-3DFE-4745-92D2-106D8EAF9AFE}" type="slidenum">
              <a:rPr lang="en-US" smtClean="0"/>
              <a:t>‹#›</a:t>
            </a:fld>
            <a:endParaRPr lang="en-US"/>
          </a:p>
        </p:txBody>
      </p:sp>
    </p:spTree>
    <p:extLst>
      <p:ext uri="{BB962C8B-B14F-4D97-AF65-F5344CB8AC3E}">
        <p14:creationId xmlns:p14="http://schemas.microsoft.com/office/powerpoint/2010/main" val="418315688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28650" y="365125"/>
            <a:ext cx="5762625"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01FB759-6E82-4BBC-A287-9457BD8F8626}" type="datetime1">
              <a:rPr lang="en-US" smtClean="0"/>
              <a:t>5/4/2023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E2C10D9-3DFE-4745-92D2-106D8EAF9AFE}" type="slidenum">
              <a:rPr lang="en-US" smtClean="0"/>
              <a:t>‹#›</a:t>
            </a:fld>
            <a:endParaRPr lang="en-US"/>
          </a:p>
        </p:txBody>
      </p:sp>
    </p:spTree>
    <p:extLst>
      <p:ext uri="{BB962C8B-B14F-4D97-AF65-F5344CB8AC3E}">
        <p14:creationId xmlns:p14="http://schemas.microsoft.com/office/powerpoint/2010/main" val="381279654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5"/>
            <a:ext cx="78867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23EA02F-A28D-45A5-A0BD-030383BA1833}" type="datetime1">
              <a:rPr lang="en-US" smtClean="0"/>
              <a:t>5/4/2023</a:t>
            </a:fld>
            <a:endParaRPr lang="en-US"/>
          </a:p>
        </p:txBody>
      </p:sp>
      <p:sp>
        <p:nvSpPr>
          <p:cNvPr id="5" name="Footer Placeholder 4"/>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E2C10D9-3DFE-4745-92D2-106D8EAF9AFE}" type="slidenum">
              <a:rPr lang="en-US" smtClean="0"/>
              <a:t>‹#›</a:t>
            </a:fld>
            <a:endParaRPr lang="en-US"/>
          </a:p>
        </p:txBody>
      </p:sp>
      <p:sp>
        <p:nvSpPr>
          <p:cNvPr id="8" name="Rectangle 7">
            <a:extLst>
              <a:ext uri="{FF2B5EF4-FFF2-40B4-BE49-F238E27FC236}">
                <a16:creationId xmlns:a16="http://schemas.microsoft.com/office/drawing/2014/main" id="{590F56A8-75A5-BC30-13DD-3C94280A3291}"/>
              </a:ext>
            </a:extLst>
          </p:cNvPr>
          <p:cNvSpPr/>
          <p:nvPr userDrawn="1"/>
        </p:nvSpPr>
        <p:spPr>
          <a:xfrm>
            <a:off x="1" y="6400800"/>
            <a:ext cx="9144000" cy="457200"/>
          </a:xfrm>
          <a:prstGeom prst="rect">
            <a:avLst/>
          </a:prstGeom>
          <a:solidFill>
            <a:srgbClr val="8D1F29"/>
          </a:solidFill>
          <a:ln w="15875" cap="flat" cmpd="sng" algn="ctr">
            <a:noFill/>
            <a:prstDash val="solid"/>
          </a:ln>
          <a:effectLst/>
        </p:spPr>
      </p:sp>
      <p:sp>
        <p:nvSpPr>
          <p:cNvPr id="9" name="Rectangle 8">
            <a:extLst>
              <a:ext uri="{FF2B5EF4-FFF2-40B4-BE49-F238E27FC236}">
                <a16:creationId xmlns:a16="http://schemas.microsoft.com/office/drawing/2014/main" id="{EB0DF8D7-6DB1-1C47-3C34-DB583171EBBA}"/>
              </a:ext>
            </a:extLst>
          </p:cNvPr>
          <p:cNvSpPr/>
          <p:nvPr userDrawn="1"/>
        </p:nvSpPr>
        <p:spPr>
          <a:xfrm>
            <a:off x="0" y="6334316"/>
            <a:ext cx="9144001" cy="65998"/>
          </a:xfrm>
          <a:prstGeom prst="rect">
            <a:avLst/>
          </a:prstGeom>
          <a:solidFill>
            <a:srgbClr val="BABABA"/>
          </a:solidFill>
          <a:ln w="15875" cap="flat" cmpd="sng" algn="ctr">
            <a:noFill/>
            <a:prstDash val="solid"/>
          </a:ln>
          <a:effectLst/>
        </p:spPr>
      </p:sp>
    </p:spTree>
    <p:extLst>
      <p:ext uri="{BB962C8B-B14F-4D97-AF65-F5344CB8AC3E}">
        <p14:creationId xmlns:p14="http://schemas.microsoft.com/office/powerpoint/2010/main" val="1588689884"/>
      </p:ext>
    </p:extLst>
  </p:cSld>
  <p:clrMap bg1="lt1" tx1="dk1" bg2="lt2" tx2="dk2" accent1="accent1" accent2="accent2" accent3="accent3" accent4="accent4" accent5="accent5" accent6="accent6" hlink="hlink" folHlink="folHlink"/>
  <p:sldLayoutIdLst>
    <p:sldLayoutId id="2147483673"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Lst>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slide" Target="slide7.xml"/><Relationship Id="rId1" Type="http://schemas.openxmlformats.org/officeDocument/2006/relationships/slideLayout" Target="../slideLayouts/slideLayout2.xml"/><Relationship Id="rId5" Type="http://schemas.openxmlformats.org/officeDocument/2006/relationships/audio" Target="../media/audio2.wav"/><Relationship Id="rId4" Type="http://schemas.openxmlformats.org/officeDocument/2006/relationships/slide" Target="slide8.xml"/></Relationships>
</file>

<file path=ppt/slides/_rels/slide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slide" Target="slide3.xml"/><Relationship Id="rId2" Type="http://schemas.openxmlformats.org/officeDocument/2006/relationships/image" Target="../media/image4.wmf"/><Relationship Id="rId1" Type="http://schemas.openxmlformats.org/officeDocument/2006/relationships/slideLayout" Target="../slideLayouts/slideLayout2.xml"/><Relationship Id="rId4" Type="http://schemas.openxmlformats.org/officeDocument/2006/relationships/slide" Target="slide9.xml"/></Relationships>
</file>

<file path=ppt/slides/_rels/slide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slide" Target="slide13.xml"/><Relationship Id="rId1" Type="http://schemas.openxmlformats.org/officeDocument/2006/relationships/slideLayout" Target="../slideLayouts/slideLayout2.xml"/><Relationship Id="rId5" Type="http://schemas.openxmlformats.org/officeDocument/2006/relationships/audio" Target="../media/audio2.wav"/><Relationship Id="rId4" Type="http://schemas.openxmlformats.org/officeDocument/2006/relationships/slide" Target="slide14.xml"/></Relationships>
</file>

<file path=ppt/slides/_rels/slide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slide" Target="slide3.xml"/><Relationship Id="rId2" Type="http://schemas.openxmlformats.org/officeDocument/2006/relationships/image" Target="../media/image4.wmf"/><Relationship Id="rId1" Type="http://schemas.openxmlformats.org/officeDocument/2006/relationships/slideLayout" Target="../slideLayouts/slideLayout2.xml"/><Relationship Id="rId4" Type="http://schemas.openxmlformats.org/officeDocument/2006/relationships/slide" Target="slide15.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slide" Target="slide17.xml"/><Relationship Id="rId1" Type="http://schemas.openxmlformats.org/officeDocument/2006/relationships/slideLayout" Target="../slideLayouts/slideLayout2.xml"/><Relationship Id="rId5" Type="http://schemas.openxmlformats.org/officeDocument/2006/relationships/audio" Target="../media/audio2.wav"/><Relationship Id="rId4" Type="http://schemas.openxmlformats.org/officeDocument/2006/relationships/slide" Target="slide18.xml"/></Relationships>
</file>

<file path=ppt/slides/_rels/slide1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slide" Target="slide3.xml"/><Relationship Id="rId2" Type="http://schemas.openxmlformats.org/officeDocument/2006/relationships/image" Target="../media/image4.wmf"/><Relationship Id="rId1" Type="http://schemas.openxmlformats.org/officeDocument/2006/relationships/slideLayout" Target="../slideLayouts/slideLayout2.xml"/><Relationship Id="rId4" Type="http://schemas.openxmlformats.org/officeDocument/2006/relationships/slide" Target="slide19.xml"/></Relationships>
</file>

<file path=ppt/slides/_rels/slide1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2.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slide" Target="slide39.xml"/><Relationship Id="rId1" Type="http://schemas.openxmlformats.org/officeDocument/2006/relationships/slideLayout" Target="../slideLayouts/slideLayout2.xml"/><Relationship Id="rId5" Type="http://schemas.openxmlformats.org/officeDocument/2006/relationships/audio" Target="../media/audio2.wav"/><Relationship Id="rId4" Type="http://schemas.openxmlformats.org/officeDocument/2006/relationships/slide" Target="slide24.xml"/></Relationships>
</file>

<file path=ppt/slides/_rels/slide2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slide" Target="slide3.xml"/><Relationship Id="rId2" Type="http://schemas.openxmlformats.org/officeDocument/2006/relationships/image" Target="../media/image4.wmf"/><Relationship Id="rId1" Type="http://schemas.openxmlformats.org/officeDocument/2006/relationships/slideLayout" Target="../slideLayouts/slideLayout2.xml"/><Relationship Id="rId4" Type="http://schemas.openxmlformats.org/officeDocument/2006/relationships/slide" Target="slide25.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7.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slide" Target="slide39.xml"/><Relationship Id="rId1" Type="http://schemas.openxmlformats.org/officeDocument/2006/relationships/slideLayout" Target="../slideLayouts/slideLayout2.xml"/><Relationship Id="rId5" Type="http://schemas.openxmlformats.org/officeDocument/2006/relationships/audio" Target="../media/audio2.wav"/><Relationship Id="rId4" Type="http://schemas.openxmlformats.org/officeDocument/2006/relationships/slide" Target="slide29.xml"/></Relationships>
</file>

<file path=ppt/slides/_rels/slide2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slide" Target="slide3.xml"/><Relationship Id="rId2" Type="http://schemas.openxmlformats.org/officeDocument/2006/relationships/image" Target="../media/image4.wmf"/><Relationship Id="rId1" Type="http://schemas.openxmlformats.org/officeDocument/2006/relationships/slideLayout" Target="../slideLayouts/slideLayout2.xml"/><Relationship Id="rId4" Type="http://schemas.openxmlformats.org/officeDocument/2006/relationships/slide" Target="slide30.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38.xml.rels><?xml version="1.0" encoding="UTF-8" standalone="yes"?>
<Relationships xmlns="http://schemas.openxmlformats.org/package/2006/relationships"><Relationship Id="rId3" Type="http://schemas.openxmlformats.org/officeDocument/2006/relationships/audio" Target="../media/audio2.wav"/><Relationship Id="rId2" Type="http://schemas.openxmlformats.org/officeDocument/2006/relationships/slide" Target="slide40.xml"/><Relationship Id="rId1" Type="http://schemas.openxmlformats.org/officeDocument/2006/relationships/slideLayout" Target="../slideLayouts/slideLayout2.xml"/><Relationship Id="rId5" Type="http://schemas.openxmlformats.org/officeDocument/2006/relationships/audio" Target="../media/audio1.wav"/><Relationship Id="rId4" Type="http://schemas.openxmlformats.org/officeDocument/2006/relationships/slide" Target="slide39.xml"/></Relationships>
</file>

<file path=ppt/slides/_rels/slide3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slide" Target="slide3.xml"/><Relationship Id="rId2" Type="http://schemas.openxmlformats.org/officeDocument/2006/relationships/image" Target="../media/image4.wmf"/><Relationship Id="rId1" Type="http://schemas.openxmlformats.org/officeDocument/2006/relationships/slideLayout" Target="../slideLayouts/slideLayout2.xml"/><Relationship Id="rId4" Type="http://schemas.openxmlformats.org/officeDocument/2006/relationships/slide" Target="slide41.xml"/></Relationships>
</file>

<file path=ppt/slides/_rels/slide41.xml.rels><?xml version="1.0" encoding="UTF-8" standalone="yes"?>
<Relationships xmlns="http://schemas.openxmlformats.org/package/2006/relationships"><Relationship Id="rId3" Type="http://schemas.openxmlformats.org/officeDocument/2006/relationships/hyperlink" Target="interview%20questions%20you%20may%20and%20may%20not%20ask.pdf" TargetMode="External"/><Relationship Id="rId7" Type="http://schemas.openxmlformats.org/officeDocument/2006/relationships/image" Target="../media/image7.png"/><Relationship Id="rId2" Type="http://schemas.openxmlformats.org/officeDocument/2006/relationships/hyperlink" Target="Types%20of%20Interview%20Questions.pdf" TargetMode="External"/><Relationship Id="rId1" Type="http://schemas.openxmlformats.org/officeDocument/2006/relationships/slideLayout" Target="../slideLayouts/slideLayout5.xml"/><Relationship Id="rId6" Type="http://schemas.openxmlformats.org/officeDocument/2006/relationships/hyperlink" Target="What%20is%20Interview%20Bias%20and%20How%20to%20Avoid%20It.pdf" TargetMode="External"/><Relationship Id="rId5" Type="http://schemas.openxmlformats.org/officeDocument/2006/relationships/hyperlink" Target="How%20to%20Take%20Notes%20During%20an%20Employee%20Interview.pdf" TargetMode="External"/><Relationship Id="rId4" Type="http://schemas.openxmlformats.org/officeDocument/2006/relationships/hyperlink" Target="Tips%20for%20Team%20Interviews.pdf" TargetMode="External"/></Relationships>
</file>

<file path=ppt/slides/_rels/slide42.xml.rels><?xml version="1.0" encoding="UTF-8" standalone="yes"?>
<Relationships xmlns="http://schemas.openxmlformats.org/package/2006/relationships"><Relationship Id="rId8" Type="http://schemas.openxmlformats.org/officeDocument/2006/relationships/hyperlink" Target="https://www.youtube.com/watch?v=Pz-RFZF6XFg" TargetMode="External"/><Relationship Id="rId3" Type="http://schemas.openxmlformats.org/officeDocument/2006/relationships/hyperlink" Target="https://www.youtube.com/watch?v=AAV8BmjLoLA" TargetMode="External"/><Relationship Id="rId7" Type="http://schemas.openxmlformats.org/officeDocument/2006/relationships/hyperlink" Target="https://www.youtube.com/watch?v=WQa7Pv4cH30" TargetMode="External"/><Relationship Id="rId2" Type="http://schemas.openxmlformats.org/officeDocument/2006/relationships/notesSlide" Target="../notesSlides/notesSlide1.xml"/><Relationship Id="rId1" Type="http://schemas.openxmlformats.org/officeDocument/2006/relationships/slideLayout" Target="../slideLayouts/slideLayout5.xml"/><Relationship Id="rId6" Type="http://schemas.openxmlformats.org/officeDocument/2006/relationships/hyperlink" Target="https://www.youtube.com/watch?v=ZvHE3LcZzuo" TargetMode="External"/><Relationship Id="rId11" Type="http://schemas.openxmlformats.org/officeDocument/2006/relationships/image" Target="../media/image7.png"/><Relationship Id="rId5" Type="http://schemas.openxmlformats.org/officeDocument/2006/relationships/hyperlink" Target="https://www.youtube.com/watch?v=Z2cUnIde1L4" TargetMode="External"/><Relationship Id="rId10" Type="http://schemas.openxmlformats.org/officeDocument/2006/relationships/image" Target="../media/image8.jpeg"/><Relationship Id="rId4" Type="http://schemas.openxmlformats.org/officeDocument/2006/relationships/hyperlink" Target="https://www.youtube.com/watch?v=HrQ4kx1Jb9o" TargetMode="External"/><Relationship Id="rId9" Type="http://schemas.openxmlformats.org/officeDocument/2006/relationships/hyperlink" Target="https://www.youtube.com/watch?v=xYkcuH0Ozew&amp;list=PL43D8B0639E2E3478&amp;index=7" TargetMode="External"/></Relationships>
</file>

<file path=ppt/slides/_rels/slide4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asellaDiTesto 5"/>
          <p:cNvSpPr txBox="1"/>
          <p:nvPr/>
        </p:nvSpPr>
        <p:spPr>
          <a:xfrm>
            <a:off x="433454" y="6280273"/>
            <a:ext cx="2877565" cy="246221"/>
          </a:xfrm>
          <a:prstGeom prst="rect">
            <a:avLst/>
          </a:prstGeom>
          <a:noFill/>
        </p:spPr>
        <p:txBody>
          <a:bodyPr wrap="square" rtlCol="0">
            <a:spAutoFit/>
          </a:bodyPr>
          <a:lstStyle/>
          <a:p>
            <a:r>
              <a:rPr lang="it-IT" sz="1000" dirty="0">
                <a:latin typeface="Times New Roman MT Std"/>
                <a:cs typeface="Trade Gothic LT Std"/>
              </a:rPr>
              <a:t>01 May 2018</a:t>
            </a:r>
          </a:p>
        </p:txBody>
      </p:sp>
      <p:pic>
        <p:nvPicPr>
          <p:cNvPr id="3" name="Picture 2">
            <a:extLst>
              <a:ext uri="{FF2B5EF4-FFF2-40B4-BE49-F238E27FC236}">
                <a16:creationId xmlns:a16="http://schemas.microsoft.com/office/drawing/2014/main" id="{057987A1-ED75-6828-AAA8-EB2C37A57301}"/>
              </a:ext>
            </a:extLst>
          </p:cNvPr>
          <p:cNvPicPr>
            <a:picLocks noChangeAspect="1"/>
          </p:cNvPicPr>
          <p:nvPr/>
        </p:nvPicPr>
        <p:blipFill>
          <a:blip r:embed="rId2"/>
          <a:stretch>
            <a:fillRect/>
          </a:stretch>
        </p:blipFill>
        <p:spPr>
          <a:xfrm>
            <a:off x="0" y="0"/>
            <a:ext cx="9144000" cy="6858001"/>
          </a:xfrm>
          <a:prstGeom prst="rect">
            <a:avLst/>
          </a:prstGeom>
        </p:spPr>
      </p:pic>
      <p:pic>
        <p:nvPicPr>
          <p:cNvPr id="4" name="Picture 3">
            <a:extLst>
              <a:ext uri="{FF2B5EF4-FFF2-40B4-BE49-F238E27FC236}">
                <a16:creationId xmlns:a16="http://schemas.microsoft.com/office/drawing/2014/main" id="{9D5E9E77-20EB-DD15-B276-E7CC58BE33F1}"/>
              </a:ext>
            </a:extLst>
          </p:cNvPr>
          <p:cNvPicPr>
            <a:picLocks noChangeAspect="1"/>
          </p:cNvPicPr>
          <p:nvPr/>
        </p:nvPicPr>
        <p:blipFill>
          <a:blip r:embed="rId3"/>
          <a:stretch>
            <a:fillRect/>
          </a:stretch>
        </p:blipFill>
        <p:spPr>
          <a:xfrm>
            <a:off x="509663" y="2034787"/>
            <a:ext cx="7470155" cy="1240975"/>
          </a:xfrm>
          <a:prstGeom prst="rect">
            <a:avLst/>
          </a:prstGeom>
        </p:spPr>
      </p:pic>
      <p:sp>
        <p:nvSpPr>
          <p:cNvPr id="2" name="Action Button: Blank 1">
            <a:hlinkClick r:id="" action="ppaction://hlinkshowjump?jump=nextslide" highlightClick="1"/>
            <a:extLst>
              <a:ext uri="{FF2B5EF4-FFF2-40B4-BE49-F238E27FC236}">
                <a16:creationId xmlns:a16="http://schemas.microsoft.com/office/drawing/2014/main" id="{A190FF01-2488-E7A2-85DE-DBB552ECF618}"/>
              </a:ext>
            </a:extLst>
          </p:cNvPr>
          <p:cNvSpPr/>
          <p:nvPr/>
        </p:nvSpPr>
        <p:spPr>
          <a:xfrm>
            <a:off x="0" y="0"/>
            <a:ext cx="9144000" cy="6858000"/>
          </a:xfrm>
          <a:prstGeom prst="actionButtonBlank">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63915215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342900" y="714376"/>
            <a:ext cx="8305800" cy="2246769"/>
          </a:xfrm>
          <a:prstGeom prst="rect">
            <a:avLst/>
          </a:prstGeom>
          <a:noFill/>
        </p:spPr>
        <p:txBody>
          <a:bodyPr wrap="square" rtlCol="0">
            <a:spAutoFit/>
          </a:bodyPr>
          <a:lstStyle/>
          <a:p>
            <a:r>
              <a:rPr lang="en-US" sz="2000" dirty="0"/>
              <a:t>Course Objectives:</a:t>
            </a:r>
          </a:p>
          <a:p>
            <a:endParaRPr lang="en-US" sz="2000" dirty="0"/>
          </a:p>
          <a:p>
            <a:pPr marL="285750" indent="-285750">
              <a:buFont typeface="Arial" panose="020B0604020202020204" pitchFamily="34" charset="0"/>
              <a:buChar char="•"/>
            </a:pPr>
            <a:r>
              <a:rPr lang="en-US" sz="2000" dirty="0"/>
              <a:t>Help the hiring manager understand the power of well-planned structured interviews</a:t>
            </a:r>
          </a:p>
          <a:p>
            <a:pPr marL="285750" indent="-285750">
              <a:buFont typeface="Arial" panose="020B0604020202020204" pitchFamily="34" charset="0"/>
              <a:buChar char="•"/>
            </a:pPr>
            <a:r>
              <a:rPr lang="en-US" sz="2000" dirty="0"/>
              <a:t>Illustrate some of the legal pitfalls in interviewing</a:t>
            </a:r>
          </a:p>
          <a:p>
            <a:pPr marL="285750" indent="-285750">
              <a:buFont typeface="Arial" panose="020B0604020202020204" pitchFamily="34" charset="0"/>
              <a:buChar char="•"/>
            </a:pPr>
            <a:r>
              <a:rPr lang="en-US" sz="2000" dirty="0"/>
              <a:t>Present different types of interview questions and response ratings</a:t>
            </a:r>
          </a:p>
          <a:p>
            <a:pPr marL="285750" indent="-285750">
              <a:buFont typeface="Arial" panose="020B0604020202020204" pitchFamily="34" charset="0"/>
              <a:buChar char="•"/>
            </a:pPr>
            <a:r>
              <a:rPr lang="en-US" sz="2000" dirty="0"/>
              <a:t>Gain understanding of hidden biases and their impact</a:t>
            </a:r>
          </a:p>
        </p:txBody>
      </p:sp>
      <p:sp>
        <p:nvSpPr>
          <p:cNvPr id="5" name="TextBox 4"/>
          <p:cNvSpPr txBox="1"/>
          <p:nvPr/>
        </p:nvSpPr>
        <p:spPr>
          <a:xfrm>
            <a:off x="609600" y="3600451"/>
            <a:ext cx="7772400" cy="954107"/>
          </a:xfrm>
          <a:prstGeom prst="rect">
            <a:avLst/>
          </a:prstGeom>
          <a:noFill/>
        </p:spPr>
        <p:txBody>
          <a:bodyPr wrap="square" rtlCol="0">
            <a:spAutoFit/>
          </a:bodyPr>
          <a:lstStyle/>
          <a:p>
            <a:pPr algn="ctr"/>
            <a:r>
              <a:rPr lang="en-US" sz="2800" i="1" dirty="0">
                <a:solidFill>
                  <a:schemeClr val="accent2">
                    <a:lumMod val="75000"/>
                  </a:schemeClr>
                </a:solidFill>
              </a:rPr>
              <a:t>To get the best experience with this presentation, please put it in “slide show” view.  </a:t>
            </a:r>
          </a:p>
        </p:txBody>
      </p:sp>
      <p:sp>
        <p:nvSpPr>
          <p:cNvPr id="2" name="Action Button: Blank 1">
            <a:hlinkClick r:id="" action="ppaction://hlinkshowjump?jump=nextslide" highlightClick="1"/>
            <a:extLst>
              <a:ext uri="{FF2B5EF4-FFF2-40B4-BE49-F238E27FC236}">
                <a16:creationId xmlns:a16="http://schemas.microsoft.com/office/drawing/2014/main" id="{E6FC427C-171D-C62C-A5D6-F74C7EA550BB}"/>
              </a:ext>
            </a:extLst>
          </p:cNvPr>
          <p:cNvSpPr/>
          <p:nvPr/>
        </p:nvSpPr>
        <p:spPr>
          <a:xfrm>
            <a:off x="0" y="0"/>
            <a:ext cx="9144000" cy="6858000"/>
          </a:xfrm>
          <a:prstGeom prst="actionButtonBlank">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07619736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t>4 Common Hiring Errors</a:t>
            </a:r>
          </a:p>
        </p:txBody>
      </p:sp>
      <p:sp>
        <p:nvSpPr>
          <p:cNvPr id="6" name="Content Placeholder 5"/>
          <p:cNvSpPr>
            <a:spLocks noGrp="1"/>
          </p:cNvSpPr>
          <p:nvPr>
            <p:ph idx="1"/>
          </p:nvPr>
        </p:nvSpPr>
        <p:spPr/>
        <p:txBody>
          <a:bodyPr>
            <a:normAutofit/>
          </a:bodyPr>
          <a:lstStyle/>
          <a:p>
            <a:r>
              <a:rPr lang="en-US" dirty="0"/>
              <a:t>Poor job analysis</a:t>
            </a:r>
          </a:p>
          <a:p>
            <a:r>
              <a:rPr lang="en-US" dirty="0"/>
              <a:t>Unprepared hiring manager (no plan)</a:t>
            </a:r>
          </a:p>
          <a:p>
            <a:r>
              <a:rPr lang="en-US" dirty="0"/>
              <a:t>Asking the wrong questions</a:t>
            </a:r>
          </a:p>
          <a:p>
            <a:r>
              <a:rPr lang="en-US" dirty="0"/>
              <a:t>Biases</a:t>
            </a:r>
          </a:p>
          <a:p>
            <a:endParaRPr lang="en-US" dirty="0"/>
          </a:p>
          <a:p>
            <a:pPr marL="0" indent="0">
              <a:buNone/>
            </a:pPr>
            <a:r>
              <a:rPr lang="en-US" sz="2400" dirty="0"/>
              <a:t>Tip:  Add structure and the right kind of questions to your interview</a:t>
            </a:r>
          </a:p>
        </p:txBody>
      </p:sp>
      <p:sp>
        <p:nvSpPr>
          <p:cNvPr id="2" name="Action Button: Blank 1">
            <a:hlinkClick r:id="" action="ppaction://hlinkshowjump?jump=nextslide" highlightClick="1"/>
            <a:extLst>
              <a:ext uri="{FF2B5EF4-FFF2-40B4-BE49-F238E27FC236}">
                <a16:creationId xmlns:a16="http://schemas.microsoft.com/office/drawing/2014/main" id="{6127EF20-671C-3B44-FADE-C0E8068BDA6F}"/>
              </a:ext>
            </a:extLst>
          </p:cNvPr>
          <p:cNvSpPr/>
          <p:nvPr/>
        </p:nvSpPr>
        <p:spPr>
          <a:xfrm>
            <a:off x="0" y="0"/>
            <a:ext cx="9144000" cy="6858000"/>
          </a:xfrm>
          <a:prstGeom prst="actionButtonBlank">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38356364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228600" y="567929"/>
            <a:ext cx="8458200" cy="857250"/>
          </a:xfrm>
        </p:spPr>
        <p:txBody>
          <a:bodyPr>
            <a:noAutofit/>
          </a:bodyPr>
          <a:lstStyle/>
          <a:p>
            <a:pPr algn="l"/>
            <a:r>
              <a:rPr lang="en-US" sz="3000" b="1" dirty="0"/>
              <a:t>What are Structured Interviews and why use them?</a:t>
            </a:r>
          </a:p>
        </p:txBody>
      </p:sp>
      <p:sp>
        <p:nvSpPr>
          <p:cNvPr id="6" name="Content Placeholder 5"/>
          <p:cNvSpPr>
            <a:spLocks noGrp="1"/>
          </p:cNvSpPr>
          <p:nvPr>
            <p:ph idx="1"/>
          </p:nvPr>
        </p:nvSpPr>
        <p:spPr>
          <a:xfrm>
            <a:off x="342900" y="1453754"/>
            <a:ext cx="8229600" cy="3394472"/>
          </a:xfrm>
        </p:spPr>
        <p:txBody>
          <a:bodyPr>
            <a:noAutofit/>
          </a:bodyPr>
          <a:lstStyle/>
          <a:p>
            <a:pPr marL="0" indent="0">
              <a:buNone/>
            </a:pPr>
            <a:r>
              <a:rPr lang="en-US" sz="2400" dirty="0"/>
              <a:t>A Structured Interview consists of carefully planned, job-related questions that can be rated to identify the most qualified job candidates.</a:t>
            </a:r>
          </a:p>
          <a:p>
            <a:pPr marL="0" indent="0">
              <a:buNone/>
            </a:pPr>
            <a:endParaRPr lang="en-US" sz="1100" dirty="0"/>
          </a:p>
          <a:p>
            <a:r>
              <a:rPr lang="en-US" sz="2000" dirty="0"/>
              <a:t>The most effective interview tool for selecting the best qualified candidates</a:t>
            </a:r>
          </a:p>
          <a:p>
            <a:r>
              <a:rPr lang="en-US" sz="2000" dirty="0"/>
              <a:t>Its use ensures the selection process is consistent and efficient</a:t>
            </a:r>
          </a:p>
          <a:p>
            <a:r>
              <a:rPr lang="en-US" sz="2000" dirty="0"/>
              <a:t>Ensures employees possess the necessary knowledge, skills, abilities and competencies to perform the job successfully</a:t>
            </a:r>
          </a:p>
          <a:p>
            <a:r>
              <a:rPr lang="en-US" sz="2000" dirty="0"/>
              <a:t>Provides a fair/valid/legal means for making hiring or promotional decisions</a:t>
            </a:r>
          </a:p>
          <a:p>
            <a:endParaRPr lang="en-US" sz="2000" dirty="0"/>
          </a:p>
          <a:p>
            <a:endParaRPr lang="en-US" sz="2400" dirty="0"/>
          </a:p>
        </p:txBody>
      </p:sp>
      <p:sp>
        <p:nvSpPr>
          <p:cNvPr id="2" name="Action Button: Blank 1">
            <a:hlinkClick r:id="" action="ppaction://hlinkshowjump?jump=nextslide" highlightClick="1"/>
            <a:extLst>
              <a:ext uri="{FF2B5EF4-FFF2-40B4-BE49-F238E27FC236}">
                <a16:creationId xmlns:a16="http://schemas.microsoft.com/office/drawing/2014/main" id="{9400FA62-A7D9-75F7-B4B4-56D4C5636E63}"/>
              </a:ext>
            </a:extLst>
          </p:cNvPr>
          <p:cNvSpPr/>
          <p:nvPr/>
        </p:nvSpPr>
        <p:spPr>
          <a:xfrm>
            <a:off x="0" y="0"/>
            <a:ext cx="9144000" cy="6858000"/>
          </a:xfrm>
          <a:prstGeom prst="actionButtonBlank">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67458442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266700" y="312737"/>
            <a:ext cx="7886700" cy="1325563"/>
          </a:xfrm>
        </p:spPr>
        <p:txBody>
          <a:bodyPr>
            <a:noAutofit/>
          </a:bodyPr>
          <a:lstStyle/>
          <a:p>
            <a:r>
              <a:rPr lang="en-US" sz="3200" dirty="0"/>
              <a:t>Comparison of Structured and Unstructured Interviews</a:t>
            </a:r>
          </a:p>
        </p:txBody>
      </p:sp>
      <p:graphicFrame>
        <p:nvGraphicFramePr>
          <p:cNvPr id="2" name="Content Placeholder 1"/>
          <p:cNvGraphicFramePr>
            <a:graphicFrameLocks noGrp="1"/>
          </p:cNvGraphicFramePr>
          <p:nvPr>
            <p:ph idx="1"/>
            <p:extLst>
              <p:ext uri="{D42A27DB-BD31-4B8C-83A1-F6EECF244321}">
                <p14:modId xmlns:p14="http://schemas.microsoft.com/office/powerpoint/2010/main" val="2334060971"/>
              </p:ext>
            </p:extLst>
          </p:nvPr>
        </p:nvGraphicFramePr>
        <p:xfrm>
          <a:off x="457200" y="1685290"/>
          <a:ext cx="8229600" cy="3576320"/>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20000"/>
                    </a:ext>
                  </a:extLst>
                </a:gridCol>
                <a:gridCol w="4114800">
                  <a:extLst>
                    <a:ext uri="{9D8B030D-6E8A-4147-A177-3AD203B41FA5}">
                      <a16:colId xmlns:a16="http://schemas.microsoft.com/office/drawing/2014/main" val="20001"/>
                    </a:ext>
                  </a:extLst>
                </a:gridCol>
              </a:tblGrid>
              <a:tr h="370840">
                <a:tc>
                  <a:txBody>
                    <a:bodyPr/>
                    <a:lstStyle/>
                    <a:p>
                      <a:r>
                        <a:rPr lang="en-US" sz="1800" dirty="0">
                          <a:solidFill>
                            <a:schemeClr val="tx1"/>
                          </a:solidFill>
                        </a:rPr>
                        <a:t>Structured</a:t>
                      </a:r>
                    </a:p>
                  </a:txBody>
                  <a:tcPr>
                    <a:solidFill>
                      <a:srgbClr val="DDB07F"/>
                    </a:solidFill>
                  </a:tcPr>
                </a:tc>
                <a:tc>
                  <a:txBody>
                    <a:bodyPr/>
                    <a:lstStyle/>
                    <a:p>
                      <a:r>
                        <a:rPr lang="en-US" sz="1800" dirty="0">
                          <a:solidFill>
                            <a:schemeClr val="tx1"/>
                          </a:solidFill>
                        </a:rPr>
                        <a:t>Unstructured</a:t>
                      </a:r>
                    </a:p>
                  </a:txBody>
                  <a:tcPr>
                    <a:solidFill>
                      <a:srgbClr val="DDB07F"/>
                    </a:solidFill>
                  </a:tcPr>
                </a:tc>
                <a:extLst>
                  <a:ext uri="{0D108BD9-81ED-4DB2-BD59-A6C34878D82A}">
                    <a16:rowId xmlns:a16="http://schemas.microsoft.com/office/drawing/2014/main" val="10000"/>
                  </a:ext>
                </a:extLst>
              </a:tr>
              <a:tr h="370840">
                <a:tc>
                  <a:txBody>
                    <a:bodyPr/>
                    <a:lstStyle/>
                    <a:p>
                      <a:r>
                        <a:rPr lang="en-US" sz="1800" dirty="0">
                          <a:solidFill>
                            <a:schemeClr val="tx1"/>
                          </a:solidFill>
                        </a:rPr>
                        <a:t>Factors evaluated are based on job analysis and are the same for each</a:t>
                      </a:r>
                      <a:r>
                        <a:rPr lang="en-US" sz="1800" baseline="0" dirty="0">
                          <a:solidFill>
                            <a:schemeClr val="tx1"/>
                          </a:solidFill>
                        </a:rPr>
                        <a:t> candidate</a:t>
                      </a:r>
                      <a:endParaRPr lang="en-US" sz="1800" dirty="0">
                        <a:solidFill>
                          <a:schemeClr val="tx1"/>
                        </a:solidFill>
                      </a:endParaRPr>
                    </a:p>
                  </a:txBody>
                  <a:tcPr>
                    <a:noFill/>
                  </a:tcPr>
                </a:tc>
                <a:tc>
                  <a:txBody>
                    <a:bodyPr/>
                    <a:lstStyle/>
                    <a:p>
                      <a:r>
                        <a:rPr lang="en-US" sz="1800" dirty="0">
                          <a:solidFill>
                            <a:schemeClr val="tx1"/>
                          </a:solidFill>
                        </a:rPr>
                        <a:t>Factors are undefined and vary across candidates</a:t>
                      </a:r>
                    </a:p>
                  </a:txBody>
                  <a:tcPr anchor="ctr">
                    <a:noFill/>
                  </a:tcPr>
                </a:tc>
                <a:extLst>
                  <a:ext uri="{0D108BD9-81ED-4DB2-BD59-A6C34878D82A}">
                    <a16:rowId xmlns:a16="http://schemas.microsoft.com/office/drawing/2014/main" val="10001"/>
                  </a:ext>
                </a:extLst>
              </a:tr>
              <a:tr h="370840">
                <a:tc>
                  <a:txBody>
                    <a:bodyPr/>
                    <a:lstStyle/>
                    <a:p>
                      <a:r>
                        <a:rPr lang="en-US" sz="1800" dirty="0">
                          <a:solidFill>
                            <a:schemeClr val="tx1"/>
                          </a:solidFill>
                        </a:rPr>
                        <a:t>Questions are job related and focus on past behavior</a:t>
                      </a:r>
                    </a:p>
                  </a:txBody>
                  <a:tcPr>
                    <a:noFill/>
                  </a:tcPr>
                </a:tc>
                <a:tc>
                  <a:txBody>
                    <a:bodyPr/>
                    <a:lstStyle/>
                    <a:p>
                      <a:r>
                        <a:rPr lang="en-US" sz="1800" dirty="0">
                          <a:solidFill>
                            <a:schemeClr val="tx1"/>
                          </a:solidFill>
                        </a:rPr>
                        <a:t>Questions are not necessarily</a:t>
                      </a:r>
                      <a:r>
                        <a:rPr lang="en-US" sz="1800" baseline="0" dirty="0">
                          <a:solidFill>
                            <a:schemeClr val="tx1"/>
                          </a:solidFill>
                        </a:rPr>
                        <a:t> job related</a:t>
                      </a:r>
                      <a:endParaRPr lang="en-US" sz="1800" dirty="0">
                        <a:solidFill>
                          <a:schemeClr val="tx1"/>
                        </a:solidFill>
                      </a:endParaRPr>
                    </a:p>
                  </a:txBody>
                  <a:tcPr>
                    <a:noFill/>
                  </a:tcPr>
                </a:tc>
                <a:extLst>
                  <a:ext uri="{0D108BD9-81ED-4DB2-BD59-A6C34878D82A}">
                    <a16:rowId xmlns:a16="http://schemas.microsoft.com/office/drawing/2014/main" val="10002"/>
                  </a:ext>
                </a:extLst>
              </a:tr>
              <a:tr h="370840">
                <a:tc>
                  <a:txBody>
                    <a:bodyPr/>
                    <a:lstStyle/>
                    <a:p>
                      <a:r>
                        <a:rPr lang="en-US" sz="1800" dirty="0">
                          <a:solidFill>
                            <a:schemeClr val="tx1"/>
                          </a:solidFill>
                        </a:rPr>
                        <a:t>The same questions asked to each candidate </a:t>
                      </a:r>
                    </a:p>
                  </a:txBody>
                  <a:tcPr>
                    <a:noFill/>
                  </a:tcPr>
                </a:tc>
                <a:tc>
                  <a:txBody>
                    <a:bodyPr/>
                    <a:lstStyle/>
                    <a:p>
                      <a:r>
                        <a:rPr lang="en-US" sz="1800" dirty="0">
                          <a:solidFill>
                            <a:schemeClr val="tx1"/>
                          </a:solidFill>
                        </a:rPr>
                        <a:t>Questions vary</a:t>
                      </a:r>
                    </a:p>
                  </a:txBody>
                  <a:tcPr>
                    <a:noFill/>
                  </a:tcPr>
                </a:tc>
                <a:extLst>
                  <a:ext uri="{0D108BD9-81ED-4DB2-BD59-A6C34878D82A}">
                    <a16:rowId xmlns:a16="http://schemas.microsoft.com/office/drawing/2014/main" val="10003"/>
                  </a:ext>
                </a:extLst>
              </a:tr>
              <a:tr h="370840">
                <a:tc>
                  <a:txBody>
                    <a:bodyPr/>
                    <a:lstStyle/>
                    <a:p>
                      <a:r>
                        <a:rPr lang="en-US" sz="1800" dirty="0">
                          <a:solidFill>
                            <a:schemeClr val="tx1"/>
                          </a:solidFill>
                        </a:rPr>
                        <a:t>There is a clear plan for</a:t>
                      </a:r>
                      <a:r>
                        <a:rPr lang="en-US" sz="1800" baseline="0" dirty="0">
                          <a:solidFill>
                            <a:schemeClr val="tx1"/>
                          </a:solidFill>
                        </a:rPr>
                        <a:t> evaluating responses</a:t>
                      </a:r>
                      <a:endParaRPr lang="en-US" sz="1800" dirty="0">
                        <a:solidFill>
                          <a:schemeClr val="tx1"/>
                        </a:solidFill>
                      </a:endParaRPr>
                    </a:p>
                  </a:txBody>
                  <a:tcPr>
                    <a:noFill/>
                  </a:tcPr>
                </a:tc>
                <a:tc>
                  <a:txBody>
                    <a:bodyPr/>
                    <a:lstStyle/>
                    <a:p>
                      <a:r>
                        <a:rPr lang="en-US" sz="1800" dirty="0">
                          <a:solidFill>
                            <a:schemeClr val="tx1"/>
                          </a:solidFill>
                        </a:rPr>
                        <a:t>No plan for evaluating</a:t>
                      </a:r>
                      <a:r>
                        <a:rPr lang="en-US" sz="1800" baseline="0" dirty="0">
                          <a:solidFill>
                            <a:schemeClr val="tx1"/>
                          </a:solidFill>
                        </a:rPr>
                        <a:t> responses</a:t>
                      </a:r>
                      <a:endParaRPr lang="en-US" sz="1800" dirty="0">
                        <a:solidFill>
                          <a:schemeClr val="tx1"/>
                        </a:solidFill>
                      </a:endParaRPr>
                    </a:p>
                  </a:txBody>
                  <a:tcPr>
                    <a:noFill/>
                  </a:tcPr>
                </a:tc>
                <a:extLst>
                  <a:ext uri="{0D108BD9-81ED-4DB2-BD59-A6C34878D82A}">
                    <a16:rowId xmlns:a16="http://schemas.microsoft.com/office/drawing/2014/main" val="10004"/>
                  </a:ext>
                </a:extLst>
              </a:tr>
              <a:tr h="370840">
                <a:tc>
                  <a:txBody>
                    <a:bodyPr/>
                    <a:lstStyle/>
                    <a:p>
                      <a:r>
                        <a:rPr lang="en-US" sz="1800" dirty="0">
                          <a:solidFill>
                            <a:schemeClr val="tx1"/>
                          </a:solidFill>
                        </a:rPr>
                        <a:t>Interviewers</a:t>
                      </a:r>
                      <a:r>
                        <a:rPr lang="en-US" sz="1800" baseline="0" dirty="0">
                          <a:solidFill>
                            <a:schemeClr val="tx1"/>
                          </a:solidFill>
                        </a:rPr>
                        <a:t> have been trained</a:t>
                      </a:r>
                      <a:endParaRPr lang="en-US" sz="1800" dirty="0">
                        <a:solidFill>
                          <a:schemeClr val="tx1"/>
                        </a:solidFill>
                      </a:endParaRPr>
                    </a:p>
                  </a:txBody>
                  <a:tcPr>
                    <a:noFill/>
                  </a:tcPr>
                </a:tc>
                <a:tc>
                  <a:txBody>
                    <a:bodyPr/>
                    <a:lstStyle/>
                    <a:p>
                      <a:r>
                        <a:rPr lang="en-US" sz="1800" dirty="0">
                          <a:solidFill>
                            <a:schemeClr val="tx1"/>
                          </a:solidFill>
                        </a:rPr>
                        <a:t>Interviewers may be untrained</a:t>
                      </a:r>
                    </a:p>
                  </a:txBody>
                  <a:tcPr>
                    <a:noFill/>
                  </a:tcPr>
                </a:tc>
                <a:extLst>
                  <a:ext uri="{0D108BD9-81ED-4DB2-BD59-A6C34878D82A}">
                    <a16:rowId xmlns:a16="http://schemas.microsoft.com/office/drawing/2014/main" val="10005"/>
                  </a:ext>
                </a:extLst>
              </a:tr>
            </a:tbl>
          </a:graphicData>
        </a:graphic>
      </p:graphicFrame>
      <p:cxnSp>
        <p:nvCxnSpPr>
          <p:cNvPr id="4" name="Straight Connector 3"/>
          <p:cNvCxnSpPr/>
          <p:nvPr/>
        </p:nvCxnSpPr>
        <p:spPr>
          <a:xfrm>
            <a:off x="542925" y="4867275"/>
            <a:ext cx="82296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 name="Straight Connector 6"/>
          <p:cNvCxnSpPr/>
          <p:nvPr/>
        </p:nvCxnSpPr>
        <p:spPr>
          <a:xfrm>
            <a:off x="457200" y="3657600"/>
            <a:ext cx="82296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p:nvCxnSpPr>
        <p:spPr>
          <a:xfrm>
            <a:off x="457200" y="4276725"/>
            <a:ext cx="82296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a:off x="457200" y="5261610"/>
            <a:ext cx="82296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a:off x="457200" y="3009900"/>
            <a:ext cx="82296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3" name="Action Button: Blank 2">
            <a:hlinkClick r:id="" action="ppaction://hlinkshowjump?jump=nextslide" highlightClick="1"/>
            <a:extLst>
              <a:ext uri="{FF2B5EF4-FFF2-40B4-BE49-F238E27FC236}">
                <a16:creationId xmlns:a16="http://schemas.microsoft.com/office/drawing/2014/main" id="{7E8AD486-FF05-D42E-0687-6C98AF605318}"/>
              </a:ext>
            </a:extLst>
          </p:cNvPr>
          <p:cNvSpPr/>
          <p:nvPr/>
        </p:nvSpPr>
        <p:spPr>
          <a:xfrm>
            <a:off x="0" y="0"/>
            <a:ext cx="9144000" cy="6858000"/>
          </a:xfrm>
          <a:prstGeom prst="actionButtonBlank">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55658153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t>Quick Quiz</a:t>
            </a:r>
          </a:p>
        </p:txBody>
      </p:sp>
      <p:sp>
        <p:nvSpPr>
          <p:cNvPr id="6" name="Content Placeholder 5"/>
          <p:cNvSpPr>
            <a:spLocks noGrp="1"/>
          </p:cNvSpPr>
          <p:nvPr>
            <p:ph idx="1"/>
          </p:nvPr>
        </p:nvSpPr>
        <p:spPr>
          <a:xfrm>
            <a:off x="457200" y="1690688"/>
            <a:ext cx="8229600" cy="2133599"/>
          </a:xfrm>
        </p:spPr>
        <p:txBody>
          <a:bodyPr>
            <a:normAutofit/>
          </a:bodyPr>
          <a:lstStyle/>
          <a:p>
            <a:pPr marL="0" indent="0">
              <a:buNone/>
            </a:pPr>
            <a:r>
              <a:rPr lang="en-US" sz="2000" dirty="0"/>
              <a:t>Which of the following is </a:t>
            </a:r>
            <a:r>
              <a:rPr lang="en-US" sz="2000" b="1" dirty="0"/>
              <a:t>NOT</a:t>
            </a:r>
            <a:r>
              <a:rPr lang="en-US" sz="2000" dirty="0"/>
              <a:t> a strength of the structured interview?</a:t>
            </a:r>
          </a:p>
          <a:p>
            <a:pPr marL="457200" indent="-457200">
              <a:buFont typeface="+mj-lt"/>
              <a:buAutoNum type="alphaUcPeriod"/>
            </a:pPr>
            <a:r>
              <a:rPr lang="en-US" sz="2000" dirty="0"/>
              <a:t>All candidates have the same opportunity to display abilities</a:t>
            </a:r>
          </a:p>
          <a:p>
            <a:pPr marL="457200" indent="-457200">
              <a:buFont typeface="+mj-lt"/>
              <a:buAutoNum type="alphaUcPeriod"/>
            </a:pPr>
            <a:r>
              <a:rPr lang="en-US" sz="2000" dirty="0"/>
              <a:t>Takes less time to develop that a traditional interview</a:t>
            </a:r>
          </a:p>
          <a:p>
            <a:pPr marL="457200" indent="-457200">
              <a:buFont typeface="+mj-lt"/>
              <a:buAutoNum type="alphaUcPeriod"/>
            </a:pPr>
            <a:r>
              <a:rPr lang="en-US" sz="2000" dirty="0"/>
              <a:t>Better represents actual job content and required behavior</a:t>
            </a:r>
          </a:p>
          <a:p>
            <a:pPr marL="457200" indent="-457200">
              <a:buFont typeface="+mj-lt"/>
              <a:buAutoNum type="alphaUcPeriod"/>
            </a:pPr>
            <a:r>
              <a:rPr lang="en-US" sz="2000" dirty="0"/>
              <a:t>Managers can take more control and apply what they know to the design</a:t>
            </a:r>
          </a:p>
        </p:txBody>
      </p:sp>
      <p:sp>
        <p:nvSpPr>
          <p:cNvPr id="2" name="TextBox 1"/>
          <p:cNvSpPr txBox="1"/>
          <p:nvPr/>
        </p:nvSpPr>
        <p:spPr>
          <a:xfrm>
            <a:off x="2362200" y="4343400"/>
            <a:ext cx="304800" cy="369332"/>
          </a:xfrm>
          <a:prstGeom prst="rect">
            <a:avLst/>
          </a:prstGeom>
          <a:solidFill>
            <a:srgbClr val="D39959"/>
          </a:solidFill>
        </p:spPr>
        <p:txBody>
          <a:bodyPr wrap="square" rtlCol="0">
            <a:spAutoFit/>
          </a:bodyPr>
          <a:lstStyle/>
          <a:p>
            <a:r>
              <a:rPr lang="en-US" dirty="0"/>
              <a:t>A</a:t>
            </a:r>
          </a:p>
        </p:txBody>
      </p:sp>
      <p:sp>
        <p:nvSpPr>
          <p:cNvPr id="7" name="TextBox 6"/>
          <p:cNvSpPr txBox="1"/>
          <p:nvPr/>
        </p:nvSpPr>
        <p:spPr>
          <a:xfrm>
            <a:off x="2895600" y="4356616"/>
            <a:ext cx="304800" cy="369332"/>
          </a:xfrm>
          <a:prstGeom prst="rect">
            <a:avLst/>
          </a:prstGeom>
          <a:solidFill>
            <a:srgbClr val="D39959"/>
          </a:solidFill>
        </p:spPr>
        <p:txBody>
          <a:bodyPr wrap="square" rtlCol="0">
            <a:spAutoFit/>
          </a:bodyPr>
          <a:lstStyle/>
          <a:p>
            <a:r>
              <a:rPr lang="en-US" dirty="0"/>
              <a:t>B</a:t>
            </a:r>
          </a:p>
        </p:txBody>
      </p:sp>
      <p:sp>
        <p:nvSpPr>
          <p:cNvPr id="8" name="TextBox 7"/>
          <p:cNvSpPr txBox="1"/>
          <p:nvPr/>
        </p:nvSpPr>
        <p:spPr>
          <a:xfrm>
            <a:off x="3467100" y="4350782"/>
            <a:ext cx="304800" cy="369332"/>
          </a:xfrm>
          <a:prstGeom prst="rect">
            <a:avLst/>
          </a:prstGeom>
          <a:solidFill>
            <a:srgbClr val="D39959"/>
          </a:solidFill>
        </p:spPr>
        <p:txBody>
          <a:bodyPr wrap="square" rtlCol="0">
            <a:spAutoFit/>
          </a:bodyPr>
          <a:lstStyle/>
          <a:p>
            <a:r>
              <a:rPr lang="en-US" dirty="0"/>
              <a:t>C</a:t>
            </a:r>
          </a:p>
        </p:txBody>
      </p:sp>
      <p:sp>
        <p:nvSpPr>
          <p:cNvPr id="9" name="TextBox 8"/>
          <p:cNvSpPr txBox="1"/>
          <p:nvPr/>
        </p:nvSpPr>
        <p:spPr>
          <a:xfrm>
            <a:off x="3962400" y="4343400"/>
            <a:ext cx="304800" cy="369332"/>
          </a:xfrm>
          <a:prstGeom prst="rect">
            <a:avLst/>
          </a:prstGeom>
          <a:solidFill>
            <a:srgbClr val="D39959"/>
          </a:solidFill>
        </p:spPr>
        <p:txBody>
          <a:bodyPr wrap="square" rtlCol="0">
            <a:spAutoFit/>
          </a:bodyPr>
          <a:lstStyle/>
          <a:p>
            <a:r>
              <a:rPr lang="en-US" dirty="0"/>
              <a:t>D</a:t>
            </a:r>
          </a:p>
        </p:txBody>
      </p:sp>
      <p:sp>
        <p:nvSpPr>
          <p:cNvPr id="3" name="Rectangle 2">
            <a:hlinkClick r:id="rId2" action="ppaction://hlinksldjump">
              <a:snd r:embed="rId3" name="bomb.wav"/>
            </a:hlinkClick>
          </p:cNvPr>
          <p:cNvSpPr/>
          <p:nvPr/>
        </p:nvSpPr>
        <p:spPr>
          <a:xfrm>
            <a:off x="2362200" y="4343400"/>
            <a:ext cx="304800" cy="369332"/>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Rectangle 3">
            <a:hlinkClick r:id="rId4" action="ppaction://hlinksldjump">
              <a:snd r:embed="rId5" name="chimes.wav"/>
            </a:hlinkClick>
          </p:cNvPr>
          <p:cNvSpPr/>
          <p:nvPr/>
        </p:nvSpPr>
        <p:spPr>
          <a:xfrm>
            <a:off x="2895600" y="4350782"/>
            <a:ext cx="304800" cy="36195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9">
            <a:hlinkClick r:id="rId2" action="ppaction://hlinksldjump">
              <a:snd r:embed="rId3" name="bomb.wav"/>
            </a:hlinkClick>
          </p:cNvPr>
          <p:cNvSpPr/>
          <p:nvPr/>
        </p:nvSpPr>
        <p:spPr>
          <a:xfrm>
            <a:off x="3467100" y="4350782"/>
            <a:ext cx="304800" cy="36195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Rectangle 10">
            <a:hlinkClick r:id="rId2" action="ppaction://hlinksldjump">
              <a:snd r:embed="rId3" name="bomb.wav"/>
            </a:hlinkClick>
          </p:cNvPr>
          <p:cNvSpPr/>
          <p:nvPr/>
        </p:nvSpPr>
        <p:spPr>
          <a:xfrm>
            <a:off x="3962400" y="4343400"/>
            <a:ext cx="304800" cy="369332"/>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75336521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Grp="1" noChangeAspect="1" noChangeArrowheads="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2895601" y="2209801"/>
            <a:ext cx="2188329" cy="214523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TextBox 2"/>
          <p:cNvSpPr txBox="1"/>
          <p:nvPr/>
        </p:nvSpPr>
        <p:spPr>
          <a:xfrm>
            <a:off x="2895600" y="1600200"/>
            <a:ext cx="2743200" cy="523220"/>
          </a:xfrm>
          <a:prstGeom prst="rect">
            <a:avLst/>
          </a:prstGeom>
          <a:noFill/>
        </p:spPr>
        <p:txBody>
          <a:bodyPr wrap="square" rtlCol="0">
            <a:spAutoFit/>
          </a:bodyPr>
          <a:lstStyle/>
          <a:p>
            <a:r>
              <a:rPr lang="en-US" sz="2800" dirty="0"/>
              <a:t>Sorry, incorrect</a:t>
            </a:r>
          </a:p>
        </p:txBody>
      </p:sp>
      <p:sp>
        <p:nvSpPr>
          <p:cNvPr id="7" name="Text Box 1028"/>
          <p:cNvSpPr txBox="1">
            <a:spLocks noChangeArrowheads="1"/>
          </p:cNvSpPr>
          <p:nvPr/>
        </p:nvSpPr>
        <p:spPr bwMode="auto">
          <a:xfrm>
            <a:off x="3200400" y="4724401"/>
            <a:ext cx="2932213" cy="461665"/>
          </a:xfrm>
          <a:prstGeom prst="rect">
            <a:avLst/>
          </a:prstGeom>
          <a:noFill/>
          <a:ln w="9525">
            <a:solidFill>
              <a:schemeClr val="hlink"/>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eaLnBrk="0" hangingPunct="0">
              <a:defRPr sz="2400">
                <a:solidFill>
                  <a:schemeClr val="tx1"/>
                </a:solidFill>
                <a:latin typeface="Arial" pitchFamily="34" charset="0"/>
              </a:defRPr>
            </a:lvl1pPr>
            <a:lvl2pPr marL="742950" indent="-285750" eaLnBrk="0" hangingPunct="0">
              <a:defRPr sz="2400">
                <a:solidFill>
                  <a:schemeClr val="tx1"/>
                </a:solidFill>
                <a:latin typeface="Arial" pitchFamily="34" charset="0"/>
              </a:defRPr>
            </a:lvl2pPr>
            <a:lvl3pPr marL="1143000" indent="-228600" eaLnBrk="0" hangingPunct="0">
              <a:defRPr sz="2400">
                <a:solidFill>
                  <a:schemeClr val="tx1"/>
                </a:solidFill>
                <a:latin typeface="Arial" pitchFamily="34" charset="0"/>
              </a:defRPr>
            </a:lvl3pPr>
            <a:lvl4pPr marL="1600200" indent="-228600" eaLnBrk="0" hangingPunct="0">
              <a:defRPr sz="2400">
                <a:solidFill>
                  <a:schemeClr val="tx1"/>
                </a:solidFill>
                <a:latin typeface="Arial" pitchFamily="34" charset="0"/>
              </a:defRPr>
            </a:lvl4pPr>
            <a:lvl5pPr marL="2057400" indent="-228600" eaLnBrk="0" hangingPunct="0">
              <a:defRPr sz="2400">
                <a:solidFill>
                  <a:schemeClr val="tx1"/>
                </a:solidFill>
                <a:latin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defRPr>
            </a:lvl9pPr>
          </a:lstStyle>
          <a:p>
            <a:pPr eaLnBrk="1" hangingPunct="1"/>
            <a:r>
              <a:rPr lang="en-US" altLang="en-US" dirty="0">
                <a:solidFill>
                  <a:schemeClr val="hlink"/>
                </a:solidFill>
                <a:latin typeface="Times New Roman" pitchFamily="18" charset="0"/>
                <a:hlinkClick r:id="" action="ppaction://hlinkshowjump?jump=lastslideviewed"/>
              </a:rPr>
              <a:t>Click here to try again</a:t>
            </a:r>
            <a:endParaRPr lang="en-US" altLang="en-US" dirty="0">
              <a:solidFill>
                <a:schemeClr val="hlink"/>
              </a:solidFill>
              <a:latin typeface="Times New Roman" pitchFamily="18" charset="0"/>
            </a:endParaRPr>
          </a:p>
        </p:txBody>
      </p:sp>
      <p:sp>
        <p:nvSpPr>
          <p:cNvPr id="4" name="Rectangle 3">
            <a:hlinkClick r:id="" action="ppaction://hlinkshowjump?jump=lastslideviewed"/>
          </p:cNvPr>
          <p:cNvSpPr/>
          <p:nvPr/>
        </p:nvSpPr>
        <p:spPr>
          <a:xfrm>
            <a:off x="0" y="0"/>
            <a:ext cx="9144000" cy="6857999"/>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61735372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pe01832_"/>
          <p:cNvPicPr>
            <a:picLocks noGrp="1" noChangeAspect="1" noChangeArrowheads="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3923546" y="1835749"/>
            <a:ext cx="2744709" cy="25078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AutoShape 4"/>
          <p:cNvSpPr>
            <a:spLocks noChangeArrowheads="1"/>
          </p:cNvSpPr>
          <p:nvPr/>
        </p:nvSpPr>
        <p:spPr bwMode="auto">
          <a:xfrm rot="13286530">
            <a:off x="1342186" y="768950"/>
            <a:ext cx="2057400" cy="2133600"/>
          </a:xfrm>
          <a:prstGeom prst="cloudCallout">
            <a:avLst>
              <a:gd name="adj1" fmla="val -43056"/>
              <a:gd name="adj2" fmla="val 61458"/>
            </a:avLst>
          </a:prstGeom>
          <a:solidFill>
            <a:srgbClr val="D39959"/>
          </a:solidFill>
          <a:ln w="9525">
            <a:solidFill>
              <a:schemeClr val="tx1"/>
            </a:solidFill>
            <a:round/>
            <a:headEnd/>
            <a:tailEnd/>
          </a:ln>
        </p:spPr>
        <p:txBody>
          <a:bodyPr rot="10800000"/>
          <a:lstStyle>
            <a:lvl1pPr eaLnBrk="0" hangingPunct="0">
              <a:defRPr sz="2400">
                <a:solidFill>
                  <a:schemeClr val="tx1"/>
                </a:solidFill>
                <a:latin typeface="Arial" pitchFamily="34" charset="0"/>
              </a:defRPr>
            </a:lvl1pPr>
            <a:lvl2pPr marL="742950" indent="-285750" eaLnBrk="0" hangingPunct="0">
              <a:defRPr sz="2400">
                <a:solidFill>
                  <a:schemeClr val="tx1"/>
                </a:solidFill>
                <a:latin typeface="Arial" pitchFamily="34" charset="0"/>
              </a:defRPr>
            </a:lvl2pPr>
            <a:lvl3pPr marL="1143000" indent="-228600" eaLnBrk="0" hangingPunct="0">
              <a:defRPr sz="2400">
                <a:solidFill>
                  <a:schemeClr val="tx1"/>
                </a:solidFill>
                <a:latin typeface="Arial" pitchFamily="34" charset="0"/>
              </a:defRPr>
            </a:lvl3pPr>
            <a:lvl4pPr marL="1600200" indent="-228600" eaLnBrk="0" hangingPunct="0">
              <a:defRPr sz="2400">
                <a:solidFill>
                  <a:schemeClr val="tx1"/>
                </a:solidFill>
                <a:latin typeface="Arial" pitchFamily="34" charset="0"/>
              </a:defRPr>
            </a:lvl4pPr>
            <a:lvl5pPr marL="2057400" indent="-228600" eaLnBrk="0" hangingPunct="0">
              <a:defRPr sz="2400">
                <a:solidFill>
                  <a:schemeClr val="tx1"/>
                </a:solidFill>
                <a:latin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defRPr>
            </a:lvl9pPr>
          </a:lstStyle>
          <a:p>
            <a:pPr algn="ctr" eaLnBrk="1" hangingPunct="1"/>
            <a:endParaRPr lang="en-US" altLang="en-US" dirty="0">
              <a:latin typeface="Times New Roman" pitchFamily="18" charset="0"/>
            </a:endParaRPr>
          </a:p>
        </p:txBody>
      </p:sp>
      <p:sp>
        <p:nvSpPr>
          <p:cNvPr id="8" name="Text Box 5"/>
          <p:cNvSpPr txBox="1">
            <a:spLocks noChangeArrowheads="1"/>
          </p:cNvSpPr>
          <p:nvPr/>
        </p:nvSpPr>
        <p:spPr bwMode="auto">
          <a:xfrm>
            <a:off x="1389811" y="1576193"/>
            <a:ext cx="1962150"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pitchFamily="34" charset="0"/>
              </a:defRPr>
            </a:lvl1pPr>
            <a:lvl2pPr marL="742950" indent="-285750" eaLnBrk="0" hangingPunct="0">
              <a:defRPr sz="2400">
                <a:solidFill>
                  <a:schemeClr val="tx1"/>
                </a:solidFill>
                <a:latin typeface="Arial" pitchFamily="34" charset="0"/>
              </a:defRPr>
            </a:lvl2pPr>
            <a:lvl3pPr marL="1143000" indent="-228600" eaLnBrk="0" hangingPunct="0">
              <a:defRPr sz="2400">
                <a:solidFill>
                  <a:schemeClr val="tx1"/>
                </a:solidFill>
                <a:latin typeface="Arial" pitchFamily="34" charset="0"/>
              </a:defRPr>
            </a:lvl3pPr>
            <a:lvl4pPr marL="1600200" indent="-228600" eaLnBrk="0" hangingPunct="0">
              <a:defRPr sz="2400">
                <a:solidFill>
                  <a:schemeClr val="tx1"/>
                </a:solidFill>
                <a:latin typeface="Arial" pitchFamily="34" charset="0"/>
              </a:defRPr>
            </a:lvl4pPr>
            <a:lvl5pPr marL="2057400" indent="-228600" eaLnBrk="0" hangingPunct="0">
              <a:defRPr sz="2400">
                <a:solidFill>
                  <a:schemeClr val="tx1"/>
                </a:solidFill>
                <a:latin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defRPr>
            </a:lvl9pPr>
          </a:lstStyle>
          <a:p>
            <a:pPr eaLnBrk="1" hangingPunct="1"/>
            <a:r>
              <a:rPr lang="en-US" altLang="en-US" sz="2800" b="1" dirty="0">
                <a:latin typeface="Times New Roman" pitchFamily="18" charset="0"/>
              </a:rPr>
              <a:t>CORRECT</a:t>
            </a:r>
          </a:p>
        </p:txBody>
      </p:sp>
      <p:sp>
        <p:nvSpPr>
          <p:cNvPr id="9" name="Text Box 6"/>
          <p:cNvSpPr txBox="1">
            <a:spLocks noChangeArrowheads="1"/>
          </p:cNvSpPr>
          <p:nvPr/>
        </p:nvSpPr>
        <p:spPr bwMode="auto">
          <a:xfrm>
            <a:off x="2657854" y="4812021"/>
            <a:ext cx="4434227" cy="461665"/>
          </a:xfrm>
          <a:prstGeom prst="rect">
            <a:avLst/>
          </a:prstGeom>
          <a:noFill/>
          <a:ln w="9525">
            <a:solidFill>
              <a:schemeClr val="hlink"/>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eaLnBrk="0" hangingPunct="0">
              <a:defRPr sz="2400">
                <a:solidFill>
                  <a:schemeClr val="tx1"/>
                </a:solidFill>
                <a:latin typeface="Arial" pitchFamily="34" charset="0"/>
              </a:defRPr>
            </a:lvl1pPr>
            <a:lvl2pPr marL="742950" indent="-285750" eaLnBrk="0" hangingPunct="0">
              <a:defRPr sz="2400">
                <a:solidFill>
                  <a:schemeClr val="tx1"/>
                </a:solidFill>
                <a:latin typeface="Arial" pitchFamily="34" charset="0"/>
              </a:defRPr>
            </a:lvl2pPr>
            <a:lvl3pPr marL="1143000" indent="-228600" eaLnBrk="0" hangingPunct="0">
              <a:defRPr sz="2400">
                <a:solidFill>
                  <a:schemeClr val="tx1"/>
                </a:solidFill>
                <a:latin typeface="Arial" pitchFamily="34" charset="0"/>
              </a:defRPr>
            </a:lvl3pPr>
            <a:lvl4pPr marL="1600200" indent="-228600" eaLnBrk="0" hangingPunct="0">
              <a:defRPr sz="2400">
                <a:solidFill>
                  <a:schemeClr val="tx1"/>
                </a:solidFill>
                <a:latin typeface="Arial" pitchFamily="34" charset="0"/>
              </a:defRPr>
            </a:lvl4pPr>
            <a:lvl5pPr marL="2057400" indent="-228600" eaLnBrk="0" hangingPunct="0">
              <a:defRPr sz="2400">
                <a:solidFill>
                  <a:schemeClr val="tx1"/>
                </a:solidFill>
                <a:latin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defRPr>
            </a:lvl9pPr>
          </a:lstStyle>
          <a:p>
            <a:pPr eaLnBrk="1" hangingPunct="1"/>
            <a:r>
              <a:rPr lang="en-US" altLang="en-US" dirty="0">
                <a:latin typeface="Times New Roman" pitchFamily="18" charset="0"/>
              </a:rPr>
              <a:t>Click here to advance to next slide</a:t>
            </a:r>
            <a:endParaRPr lang="en-US" altLang="en-US" dirty="0">
              <a:latin typeface="Times New Roman" pitchFamily="18" charset="0"/>
              <a:hlinkClick r:id="rId3" action="ppaction://hlinksldjump"/>
            </a:endParaRPr>
          </a:p>
        </p:txBody>
      </p:sp>
      <p:sp>
        <p:nvSpPr>
          <p:cNvPr id="2" name="Rectangle 1">
            <a:hlinkClick r:id="rId4" action="ppaction://hlinksldjump"/>
          </p:cNvPr>
          <p:cNvSpPr/>
          <p:nvPr/>
        </p:nvSpPr>
        <p:spPr>
          <a:xfrm>
            <a:off x="0" y="0"/>
            <a:ext cx="9143999" cy="68580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20734961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628649" y="365125"/>
            <a:ext cx="8277225" cy="1325563"/>
          </a:xfrm>
        </p:spPr>
        <p:txBody>
          <a:bodyPr>
            <a:normAutofit/>
          </a:bodyPr>
          <a:lstStyle/>
          <a:p>
            <a:r>
              <a:rPr lang="en-US" dirty="0"/>
              <a:t>Interviews can be legally challenged!!</a:t>
            </a:r>
          </a:p>
        </p:txBody>
      </p:sp>
      <p:sp>
        <p:nvSpPr>
          <p:cNvPr id="2" name="TextBox 1"/>
          <p:cNvSpPr txBox="1"/>
          <p:nvPr/>
        </p:nvSpPr>
        <p:spPr>
          <a:xfrm>
            <a:off x="1676400" y="1895474"/>
            <a:ext cx="7010400" cy="707886"/>
          </a:xfrm>
          <a:prstGeom prst="rect">
            <a:avLst/>
          </a:prstGeom>
          <a:noFill/>
        </p:spPr>
        <p:txBody>
          <a:bodyPr wrap="square" rtlCol="0">
            <a:spAutoFit/>
          </a:bodyPr>
          <a:lstStyle/>
          <a:p>
            <a:r>
              <a:rPr lang="en-US" sz="2000" dirty="0"/>
              <a:t>By law, interviews are selections procedures and as such they can be subject to a legal challenge.</a:t>
            </a:r>
          </a:p>
        </p:txBody>
      </p:sp>
      <p:pic>
        <p:nvPicPr>
          <p:cNvPr id="3075" name="Picture 3"/>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90551" y="1809030"/>
            <a:ext cx="914400" cy="81922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TextBox 2"/>
          <p:cNvSpPr txBox="1"/>
          <p:nvPr/>
        </p:nvSpPr>
        <p:spPr>
          <a:xfrm>
            <a:off x="619127" y="2743200"/>
            <a:ext cx="8153399" cy="3477875"/>
          </a:xfrm>
          <a:prstGeom prst="rect">
            <a:avLst/>
          </a:prstGeom>
          <a:noFill/>
        </p:spPr>
        <p:txBody>
          <a:bodyPr wrap="square" rtlCol="0">
            <a:spAutoFit/>
          </a:bodyPr>
          <a:lstStyle/>
          <a:p>
            <a:r>
              <a:rPr lang="en-US" sz="2000" dirty="0"/>
              <a:t>Laws related to job selection and hiring are:  </a:t>
            </a:r>
          </a:p>
          <a:p>
            <a:pPr marL="285750" indent="-285750">
              <a:buFont typeface="Arial" panose="020B0604020202020204" pitchFamily="34" charset="0"/>
              <a:buChar char="•"/>
            </a:pPr>
            <a:r>
              <a:rPr lang="en-US" sz="2000" dirty="0">
                <a:solidFill>
                  <a:schemeClr val="accent2">
                    <a:lumMod val="75000"/>
                  </a:schemeClr>
                </a:solidFill>
              </a:rPr>
              <a:t>Civil Rights Act of 1964 – Title VII  </a:t>
            </a:r>
            <a:r>
              <a:rPr lang="en-US" sz="2000" dirty="0"/>
              <a:t>-- prohibits discrimination on basis of race, color, religion, sex (including pregnancy, childbirth or related medical conditions) or national origin.</a:t>
            </a:r>
          </a:p>
          <a:p>
            <a:pPr marL="285750" indent="-285750">
              <a:buFont typeface="Arial" panose="020B0604020202020204" pitchFamily="34" charset="0"/>
              <a:buChar char="•"/>
            </a:pPr>
            <a:r>
              <a:rPr lang="en-US" sz="2000" dirty="0">
                <a:solidFill>
                  <a:schemeClr val="accent2">
                    <a:lumMod val="75000"/>
                  </a:schemeClr>
                </a:solidFill>
              </a:rPr>
              <a:t>Age Discrimination in Employment Act </a:t>
            </a:r>
            <a:r>
              <a:rPr lang="en-US" sz="2000" dirty="0"/>
              <a:t>– prohibits discrimination against workers 40 years old or older.</a:t>
            </a:r>
          </a:p>
          <a:p>
            <a:pPr marL="285750" indent="-285750">
              <a:buFont typeface="Arial" panose="020B0604020202020204" pitchFamily="34" charset="0"/>
              <a:buChar char="•"/>
            </a:pPr>
            <a:r>
              <a:rPr lang="en-US" sz="2000" dirty="0">
                <a:solidFill>
                  <a:schemeClr val="accent2">
                    <a:lumMod val="75000"/>
                  </a:schemeClr>
                </a:solidFill>
              </a:rPr>
              <a:t>Equal Pay Act of 1963 </a:t>
            </a:r>
            <a:r>
              <a:rPr lang="en-US" sz="2000" dirty="0"/>
              <a:t>– prohibits sex-based wage discrimination between men and women who perform substantially equal work in the same establishment.</a:t>
            </a:r>
          </a:p>
          <a:p>
            <a:pPr marL="285750" indent="-285750">
              <a:buFont typeface="Arial" panose="020B0604020202020204" pitchFamily="34" charset="0"/>
              <a:buChar char="•"/>
            </a:pPr>
            <a:r>
              <a:rPr lang="en-US" sz="2000" dirty="0">
                <a:solidFill>
                  <a:schemeClr val="accent2">
                    <a:lumMod val="75000"/>
                  </a:schemeClr>
                </a:solidFill>
              </a:rPr>
              <a:t>American with Disabilities Act of 1990 </a:t>
            </a:r>
            <a:r>
              <a:rPr lang="en-US" sz="2000" dirty="0"/>
              <a:t>-- prohibits discrimination against people with disabilities in employment.</a:t>
            </a:r>
            <a:endParaRPr lang="en-US" sz="2000" dirty="0">
              <a:solidFill>
                <a:schemeClr val="accent2">
                  <a:lumMod val="75000"/>
                </a:schemeClr>
              </a:solidFill>
            </a:endParaRPr>
          </a:p>
        </p:txBody>
      </p:sp>
      <p:sp>
        <p:nvSpPr>
          <p:cNvPr id="5" name="Action Button: Blank 4">
            <a:hlinkClick r:id="" action="ppaction://hlinkshowjump?jump=nextslide" highlightClick="1"/>
            <a:extLst>
              <a:ext uri="{FF2B5EF4-FFF2-40B4-BE49-F238E27FC236}">
                <a16:creationId xmlns:a16="http://schemas.microsoft.com/office/drawing/2014/main" id="{6057071C-2649-59EF-491E-0AD41968C000}"/>
              </a:ext>
            </a:extLst>
          </p:cNvPr>
          <p:cNvSpPr/>
          <p:nvPr/>
        </p:nvSpPr>
        <p:spPr>
          <a:xfrm>
            <a:off x="0" y="0"/>
            <a:ext cx="9144000" cy="6858000"/>
          </a:xfrm>
          <a:prstGeom prst="actionButtonBlank">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51191042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Autofit/>
          </a:bodyPr>
          <a:lstStyle/>
          <a:p>
            <a:r>
              <a:rPr lang="en-US" sz="3200" dirty="0"/>
              <a:t>Why Might an Interview be Legally Challenged?</a:t>
            </a:r>
          </a:p>
        </p:txBody>
      </p:sp>
      <p:sp>
        <p:nvSpPr>
          <p:cNvPr id="2" name="TextBox 1"/>
          <p:cNvSpPr txBox="1"/>
          <p:nvPr/>
        </p:nvSpPr>
        <p:spPr>
          <a:xfrm>
            <a:off x="619125" y="1981201"/>
            <a:ext cx="7924800" cy="3170099"/>
          </a:xfrm>
          <a:prstGeom prst="rect">
            <a:avLst/>
          </a:prstGeom>
          <a:noFill/>
        </p:spPr>
        <p:txBody>
          <a:bodyPr wrap="square" rtlCol="0">
            <a:spAutoFit/>
          </a:bodyPr>
          <a:lstStyle/>
          <a:p>
            <a:pPr marL="285750" indent="-285750">
              <a:buFont typeface="Arial" panose="020B0604020202020204" pitchFamily="34" charset="0"/>
              <a:buChar char="•"/>
            </a:pPr>
            <a:r>
              <a:rPr lang="en-US" sz="2000" dirty="0"/>
              <a:t>Poor or Illegal Interview Questions</a:t>
            </a:r>
          </a:p>
          <a:p>
            <a:pPr marL="742950" lvl="1" indent="-285750">
              <a:buFont typeface="Arial" panose="020B0604020202020204" pitchFamily="34" charset="0"/>
              <a:buChar char="•"/>
            </a:pPr>
            <a:r>
              <a:rPr lang="en-US" sz="2000" dirty="0"/>
              <a:t>Questions not directly related to the job</a:t>
            </a:r>
          </a:p>
          <a:p>
            <a:pPr marL="742950" lvl="1" indent="-285750">
              <a:buFont typeface="Arial" panose="020B0604020202020204" pitchFamily="34" charset="0"/>
              <a:buChar char="•"/>
            </a:pPr>
            <a:r>
              <a:rPr lang="en-US" sz="2000" dirty="0"/>
              <a:t>Questions appear related to discriminatory intent (race, ethnicity, gender, religion, disability, etc.)</a:t>
            </a:r>
          </a:p>
          <a:p>
            <a:pPr lvl="1"/>
            <a:endParaRPr lang="en-US" sz="2000" dirty="0"/>
          </a:p>
          <a:p>
            <a:pPr marL="285750" indent="-285750">
              <a:buFont typeface="Arial" panose="020B0604020202020204" pitchFamily="34" charset="0"/>
              <a:buChar char="•"/>
            </a:pPr>
            <a:r>
              <a:rPr lang="en-US" sz="2000" dirty="0"/>
              <a:t>Not Clear How the Information Will Be Used</a:t>
            </a:r>
          </a:p>
          <a:p>
            <a:pPr marL="742950" lvl="1" indent="-285750">
              <a:buFont typeface="Arial" panose="020B0604020202020204" pitchFamily="34" charset="0"/>
              <a:buChar char="•"/>
            </a:pPr>
            <a:r>
              <a:rPr lang="en-US" sz="2000" dirty="0"/>
              <a:t>Vague or non-existing rating criteria</a:t>
            </a:r>
          </a:p>
          <a:p>
            <a:pPr marL="742950" lvl="1" indent="-285750">
              <a:buFont typeface="Arial" panose="020B0604020202020204" pitchFamily="34" charset="0"/>
              <a:buChar char="•"/>
            </a:pPr>
            <a:r>
              <a:rPr lang="en-US" sz="2000" dirty="0"/>
              <a:t>Poor linkage to job performance expectations</a:t>
            </a:r>
          </a:p>
          <a:p>
            <a:pPr lvl="1"/>
            <a:endParaRPr lang="en-US" sz="2000" dirty="0"/>
          </a:p>
          <a:p>
            <a:pPr marL="285750" indent="-285750">
              <a:buFont typeface="Arial" panose="020B0604020202020204" pitchFamily="34" charset="0"/>
              <a:buChar char="•"/>
            </a:pPr>
            <a:r>
              <a:rPr lang="en-US" sz="2000" dirty="0"/>
              <a:t>Inconsistent procedures</a:t>
            </a:r>
          </a:p>
        </p:txBody>
      </p:sp>
      <p:sp>
        <p:nvSpPr>
          <p:cNvPr id="3" name="Action Button: Blank 2">
            <a:hlinkClick r:id="" action="ppaction://hlinkshowjump?jump=nextslide" highlightClick="1"/>
            <a:extLst>
              <a:ext uri="{FF2B5EF4-FFF2-40B4-BE49-F238E27FC236}">
                <a16:creationId xmlns:a16="http://schemas.microsoft.com/office/drawing/2014/main" id="{E64C6DEC-E6B6-1682-1900-E73C79CBE24F}"/>
              </a:ext>
            </a:extLst>
          </p:cNvPr>
          <p:cNvSpPr/>
          <p:nvPr/>
        </p:nvSpPr>
        <p:spPr>
          <a:xfrm>
            <a:off x="0" y="0"/>
            <a:ext cx="9144000" cy="6858000"/>
          </a:xfrm>
          <a:prstGeom prst="actionButtonBlank">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038378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Autofit/>
          </a:bodyPr>
          <a:lstStyle/>
          <a:p>
            <a:r>
              <a:rPr lang="en-US" sz="3200" dirty="0"/>
              <a:t>Discrimination Challenges</a:t>
            </a:r>
          </a:p>
        </p:txBody>
      </p:sp>
      <p:sp>
        <p:nvSpPr>
          <p:cNvPr id="2" name="TextBox 1"/>
          <p:cNvSpPr txBox="1"/>
          <p:nvPr/>
        </p:nvSpPr>
        <p:spPr>
          <a:xfrm>
            <a:off x="609600" y="1581150"/>
            <a:ext cx="7924800" cy="4154984"/>
          </a:xfrm>
          <a:prstGeom prst="rect">
            <a:avLst/>
          </a:prstGeom>
          <a:noFill/>
        </p:spPr>
        <p:txBody>
          <a:bodyPr wrap="square" rtlCol="0">
            <a:spAutoFit/>
          </a:bodyPr>
          <a:lstStyle/>
          <a:p>
            <a:pPr marL="285750" indent="-285750">
              <a:buFont typeface="Arial" panose="020B0604020202020204" pitchFamily="34" charset="0"/>
              <a:buChar char="•"/>
            </a:pPr>
            <a:r>
              <a:rPr lang="en-US" sz="2400" dirty="0"/>
              <a:t>You could face a legal challenge if:</a:t>
            </a:r>
          </a:p>
          <a:p>
            <a:pPr marL="742950" lvl="1" indent="-285750">
              <a:buFont typeface="Arial" panose="020B0604020202020204" pitchFamily="34" charset="0"/>
              <a:buChar char="•"/>
            </a:pPr>
            <a:r>
              <a:rPr lang="en-US" sz="2400" dirty="0"/>
              <a:t>You do not treat all candidates equally</a:t>
            </a:r>
          </a:p>
          <a:p>
            <a:pPr marL="742950" lvl="1" indent="-285750">
              <a:buFont typeface="Arial" panose="020B0604020202020204" pitchFamily="34" charset="0"/>
              <a:buChar char="•"/>
            </a:pPr>
            <a:r>
              <a:rPr lang="en-US" sz="2400" dirty="0"/>
              <a:t>The process results in the selection of few minorities or women</a:t>
            </a:r>
          </a:p>
          <a:p>
            <a:pPr marL="742950" lvl="1" indent="-285750">
              <a:buFont typeface="Arial" panose="020B0604020202020204" pitchFamily="34" charset="0"/>
              <a:buChar char="•"/>
            </a:pPr>
            <a:endParaRPr lang="en-US" sz="2400" dirty="0"/>
          </a:p>
          <a:p>
            <a:pPr marL="285750" indent="-285750">
              <a:buFont typeface="Arial" panose="020B0604020202020204" pitchFamily="34" charset="0"/>
              <a:buChar char="•"/>
            </a:pPr>
            <a:r>
              <a:rPr lang="en-US" sz="2400" dirty="0"/>
              <a:t>Types of Challenges:</a:t>
            </a:r>
          </a:p>
          <a:p>
            <a:pPr marL="742950" lvl="1" indent="-285750">
              <a:buFont typeface="Arial" panose="020B0604020202020204" pitchFamily="34" charset="0"/>
              <a:buChar char="•"/>
            </a:pPr>
            <a:r>
              <a:rPr lang="en-US" sz="2400" dirty="0"/>
              <a:t>Adverse impact – minorities, women or other groups are disproportionately not selected</a:t>
            </a:r>
          </a:p>
          <a:p>
            <a:pPr marL="742950" lvl="1" indent="-285750">
              <a:buFont typeface="Arial" panose="020B0604020202020204" pitchFamily="34" charset="0"/>
              <a:buChar char="•"/>
            </a:pPr>
            <a:r>
              <a:rPr lang="en-US" sz="2400" dirty="0"/>
              <a:t>Disparate Treatment – selected persons are treated differently because of their membership to a protected class</a:t>
            </a:r>
          </a:p>
        </p:txBody>
      </p:sp>
      <p:sp>
        <p:nvSpPr>
          <p:cNvPr id="3" name="Action Button: Blank 2">
            <a:hlinkClick r:id="" action="ppaction://hlinkshowjump?jump=nextslide" highlightClick="1"/>
            <a:extLst>
              <a:ext uri="{FF2B5EF4-FFF2-40B4-BE49-F238E27FC236}">
                <a16:creationId xmlns:a16="http://schemas.microsoft.com/office/drawing/2014/main" id="{01BAC4B1-3627-1CE6-757A-F25AB91AD15A}"/>
              </a:ext>
            </a:extLst>
          </p:cNvPr>
          <p:cNvSpPr/>
          <p:nvPr/>
        </p:nvSpPr>
        <p:spPr>
          <a:xfrm>
            <a:off x="0" y="0"/>
            <a:ext cx="9144000" cy="6858000"/>
          </a:xfrm>
          <a:prstGeom prst="actionButtonBlank">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9917788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t>Quick Quiz</a:t>
            </a:r>
          </a:p>
        </p:txBody>
      </p:sp>
      <p:sp>
        <p:nvSpPr>
          <p:cNvPr id="6" name="Content Placeholder 5"/>
          <p:cNvSpPr>
            <a:spLocks noGrp="1"/>
          </p:cNvSpPr>
          <p:nvPr>
            <p:ph idx="1"/>
          </p:nvPr>
        </p:nvSpPr>
        <p:spPr>
          <a:xfrm>
            <a:off x="457200" y="1771652"/>
            <a:ext cx="8229600" cy="2133599"/>
          </a:xfrm>
        </p:spPr>
        <p:txBody>
          <a:bodyPr>
            <a:normAutofit lnSpcReduction="10000"/>
          </a:bodyPr>
          <a:lstStyle/>
          <a:p>
            <a:pPr marL="0" indent="0">
              <a:buNone/>
            </a:pPr>
            <a:r>
              <a:rPr lang="en-US" sz="2000" dirty="0"/>
              <a:t>Which of these laws as amended prohibits discrimination on the basis of pregnancy and childbirth?</a:t>
            </a:r>
          </a:p>
          <a:p>
            <a:pPr marL="457200" indent="-457200">
              <a:buFont typeface="+mj-lt"/>
              <a:buAutoNum type="alphaUcPeriod"/>
            </a:pPr>
            <a:r>
              <a:rPr lang="en-US" sz="2000" dirty="0"/>
              <a:t>Equal Pay Act</a:t>
            </a:r>
          </a:p>
          <a:p>
            <a:pPr marL="457200" indent="-457200">
              <a:buFont typeface="+mj-lt"/>
              <a:buAutoNum type="alphaUcPeriod"/>
            </a:pPr>
            <a:r>
              <a:rPr lang="en-US" sz="2000" dirty="0"/>
              <a:t>Civil Rights Act of 1964</a:t>
            </a:r>
          </a:p>
          <a:p>
            <a:pPr marL="457200" indent="-457200">
              <a:buFont typeface="+mj-lt"/>
              <a:buAutoNum type="alphaUcPeriod"/>
            </a:pPr>
            <a:r>
              <a:rPr lang="en-US" sz="2000" dirty="0"/>
              <a:t>American with Disabilities Act</a:t>
            </a:r>
          </a:p>
          <a:p>
            <a:pPr marL="457200" indent="-457200">
              <a:buFont typeface="+mj-lt"/>
              <a:buAutoNum type="alphaUcPeriod"/>
            </a:pPr>
            <a:r>
              <a:rPr lang="en-US" sz="2000" dirty="0"/>
              <a:t>Age Discrimination in Employment Act</a:t>
            </a:r>
          </a:p>
        </p:txBody>
      </p:sp>
      <p:sp>
        <p:nvSpPr>
          <p:cNvPr id="2" name="TextBox 1"/>
          <p:cNvSpPr txBox="1"/>
          <p:nvPr/>
        </p:nvSpPr>
        <p:spPr>
          <a:xfrm>
            <a:off x="2362200" y="4343400"/>
            <a:ext cx="304800" cy="369332"/>
          </a:xfrm>
          <a:prstGeom prst="rect">
            <a:avLst/>
          </a:prstGeom>
          <a:solidFill>
            <a:srgbClr val="D39959"/>
          </a:solidFill>
        </p:spPr>
        <p:txBody>
          <a:bodyPr wrap="square" rtlCol="0">
            <a:spAutoFit/>
          </a:bodyPr>
          <a:lstStyle/>
          <a:p>
            <a:r>
              <a:rPr lang="en-US" dirty="0"/>
              <a:t>A</a:t>
            </a:r>
          </a:p>
        </p:txBody>
      </p:sp>
      <p:sp>
        <p:nvSpPr>
          <p:cNvPr id="7" name="TextBox 6"/>
          <p:cNvSpPr txBox="1"/>
          <p:nvPr/>
        </p:nvSpPr>
        <p:spPr>
          <a:xfrm>
            <a:off x="2895600" y="4356616"/>
            <a:ext cx="304800" cy="369332"/>
          </a:xfrm>
          <a:prstGeom prst="rect">
            <a:avLst/>
          </a:prstGeom>
          <a:solidFill>
            <a:srgbClr val="D39959"/>
          </a:solidFill>
        </p:spPr>
        <p:txBody>
          <a:bodyPr wrap="square" rtlCol="0">
            <a:spAutoFit/>
          </a:bodyPr>
          <a:lstStyle/>
          <a:p>
            <a:r>
              <a:rPr lang="en-US" dirty="0"/>
              <a:t>B</a:t>
            </a:r>
          </a:p>
        </p:txBody>
      </p:sp>
      <p:sp>
        <p:nvSpPr>
          <p:cNvPr id="8" name="TextBox 7"/>
          <p:cNvSpPr txBox="1"/>
          <p:nvPr/>
        </p:nvSpPr>
        <p:spPr>
          <a:xfrm>
            <a:off x="3467100" y="4350782"/>
            <a:ext cx="304800" cy="369332"/>
          </a:xfrm>
          <a:prstGeom prst="rect">
            <a:avLst/>
          </a:prstGeom>
          <a:solidFill>
            <a:srgbClr val="D39959"/>
          </a:solidFill>
        </p:spPr>
        <p:txBody>
          <a:bodyPr wrap="square" rtlCol="0">
            <a:spAutoFit/>
          </a:bodyPr>
          <a:lstStyle/>
          <a:p>
            <a:r>
              <a:rPr lang="en-US" dirty="0"/>
              <a:t>C</a:t>
            </a:r>
          </a:p>
        </p:txBody>
      </p:sp>
      <p:sp>
        <p:nvSpPr>
          <p:cNvPr id="9" name="TextBox 8"/>
          <p:cNvSpPr txBox="1"/>
          <p:nvPr/>
        </p:nvSpPr>
        <p:spPr>
          <a:xfrm>
            <a:off x="3962400" y="4343400"/>
            <a:ext cx="304800" cy="369332"/>
          </a:xfrm>
          <a:prstGeom prst="rect">
            <a:avLst/>
          </a:prstGeom>
          <a:solidFill>
            <a:srgbClr val="D39959"/>
          </a:solidFill>
        </p:spPr>
        <p:txBody>
          <a:bodyPr wrap="square" rtlCol="0">
            <a:spAutoFit/>
          </a:bodyPr>
          <a:lstStyle/>
          <a:p>
            <a:r>
              <a:rPr lang="en-US" dirty="0"/>
              <a:t>D</a:t>
            </a:r>
          </a:p>
        </p:txBody>
      </p:sp>
      <p:sp>
        <p:nvSpPr>
          <p:cNvPr id="3" name="Rectangle 2">
            <a:hlinkClick r:id="rId2" action="ppaction://hlinksldjump">
              <a:snd r:embed="rId3" name="bomb.wav"/>
            </a:hlinkClick>
          </p:cNvPr>
          <p:cNvSpPr/>
          <p:nvPr/>
        </p:nvSpPr>
        <p:spPr>
          <a:xfrm>
            <a:off x="2362200" y="4343400"/>
            <a:ext cx="304800" cy="369332"/>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Rectangle 3">
            <a:hlinkClick r:id="rId4" action="ppaction://hlinksldjump">
              <a:snd r:embed="rId5" name="chimes.wav"/>
            </a:hlinkClick>
          </p:cNvPr>
          <p:cNvSpPr/>
          <p:nvPr/>
        </p:nvSpPr>
        <p:spPr>
          <a:xfrm>
            <a:off x="2895600" y="4350782"/>
            <a:ext cx="304800" cy="36195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9">
            <a:hlinkClick r:id="rId2" action="ppaction://hlinksldjump">
              <a:snd r:embed="rId3" name="bomb.wav"/>
            </a:hlinkClick>
          </p:cNvPr>
          <p:cNvSpPr/>
          <p:nvPr/>
        </p:nvSpPr>
        <p:spPr>
          <a:xfrm>
            <a:off x="3467100" y="4350782"/>
            <a:ext cx="304800" cy="36195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Rectangle 10">
            <a:hlinkClick r:id="rId2" action="ppaction://hlinksldjump">
              <a:snd r:embed="rId3" name="bomb.wav"/>
            </a:hlinkClick>
          </p:cNvPr>
          <p:cNvSpPr/>
          <p:nvPr/>
        </p:nvSpPr>
        <p:spPr>
          <a:xfrm>
            <a:off x="3962400" y="4343400"/>
            <a:ext cx="304800" cy="369332"/>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65626011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Grp="1" noChangeAspect="1" noChangeArrowheads="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2895601" y="2209801"/>
            <a:ext cx="2188329" cy="214523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TextBox 2"/>
          <p:cNvSpPr txBox="1"/>
          <p:nvPr/>
        </p:nvSpPr>
        <p:spPr>
          <a:xfrm>
            <a:off x="2895600" y="1600200"/>
            <a:ext cx="2743200" cy="523220"/>
          </a:xfrm>
          <a:prstGeom prst="rect">
            <a:avLst/>
          </a:prstGeom>
          <a:noFill/>
        </p:spPr>
        <p:txBody>
          <a:bodyPr wrap="square" rtlCol="0">
            <a:spAutoFit/>
          </a:bodyPr>
          <a:lstStyle/>
          <a:p>
            <a:r>
              <a:rPr lang="en-US" sz="2800" dirty="0"/>
              <a:t>Sorry, incorrect</a:t>
            </a:r>
          </a:p>
        </p:txBody>
      </p:sp>
      <p:sp>
        <p:nvSpPr>
          <p:cNvPr id="7" name="Text Box 1028"/>
          <p:cNvSpPr txBox="1">
            <a:spLocks noChangeArrowheads="1"/>
          </p:cNvSpPr>
          <p:nvPr/>
        </p:nvSpPr>
        <p:spPr bwMode="auto">
          <a:xfrm>
            <a:off x="3200400" y="4724401"/>
            <a:ext cx="2932213" cy="461665"/>
          </a:xfrm>
          <a:prstGeom prst="rect">
            <a:avLst/>
          </a:prstGeom>
          <a:noFill/>
          <a:ln w="9525">
            <a:solidFill>
              <a:schemeClr val="hlink"/>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eaLnBrk="0" hangingPunct="0">
              <a:defRPr sz="2400">
                <a:solidFill>
                  <a:schemeClr val="tx1"/>
                </a:solidFill>
                <a:latin typeface="Arial" pitchFamily="34" charset="0"/>
              </a:defRPr>
            </a:lvl1pPr>
            <a:lvl2pPr marL="742950" indent="-285750" eaLnBrk="0" hangingPunct="0">
              <a:defRPr sz="2400">
                <a:solidFill>
                  <a:schemeClr val="tx1"/>
                </a:solidFill>
                <a:latin typeface="Arial" pitchFamily="34" charset="0"/>
              </a:defRPr>
            </a:lvl2pPr>
            <a:lvl3pPr marL="1143000" indent="-228600" eaLnBrk="0" hangingPunct="0">
              <a:defRPr sz="2400">
                <a:solidFill>
                  <a:schemeClr val="tx1"/>
                </a:solidFill>
                <a:latin typeface="Arial" pitchFamily="34" charset="0"/>
              </a:defRPr>
            </a:lvl3pPr>
            <a:lvl4pPr marL="1600200" indent="-228600" eaLnBrk="0" hangingPunct="0">
              <a:defRPr sz="2400">
                <a:solidFill>
                  <a:schemeClr val="tx1"/>
                </a:solidFill>
                <a:latin typeface="Arial" pitchFamily="34" charset="0"/>
              </a:defRPr>
            </a:lvl4pPr>
            <a:lvl5pPr marL="2057400" indent="-228600" eaLnBrk="0" hangingPunct="0">
              <a:defRPr sz="2400">
                <a:solidFill>
                  <a:schemeClr val="tx1"/>
                </a:solidFill>
                <a:latin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defRPr>
            </a:lvl9pPr>
          </a:lstStyle>
          <a:p>
            <a:pPr eaLnBrk="1" hangingPunct="1"/>
            <a:r>
              <a:rPr lang="en-US" altLang="en-US" dirty="0">
                <a:solidFill>
                  <a:schemeClr val="hlink"/>
                </a:solidFill>
                <a:latin typeface="Times New Roman" pitchFamily="18" charset="0"/>
                <a:hlinkClick r:id="" action="ppaction://hlinkshowjump?jump=lastslideviewed"/>
              </a:rPr>
              <a:t>Click here to try again</a:t>
            </a:r>
            <a:endParaRPr lang="en-US" altLang="en-US" dirty="0">
              <a:solidFill>
                <a:schemeClr val="hlink"/>
              </a:solidFill>
              <a:latin typeface="Times New Roman" pitchFamily="18" charset="0"/>
            </a:endParaRPr>
          </a:p>
        </p:txBody>
      </p:sp>
      <p:sp>
        <p:nvSpPr>
          <p:cNvPr id="4" name="Rectangle 3">
            <a:hlinkClick r:id="" action="ppaction://hlinkshowjump?jump=lastslideviewed"/>
          </p:cNvPr>
          <p:cNvSpPr/>
          <p:nvPr/>
        </p:nvSpPr>
        <p:spPr>
          <a:xfrm>
            <a:off x="0" y="0"/>
            <a:ext cx="9144000" cy="6857999"/>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83997740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pe01832_"/>
          <p:cNvPicPr>
            <a:picLocks noGrp="1" noChangeAspect="1" noChangeArrowheads="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3124201" y="2133600"/>
            <a:ext cx="2744709" cy="25078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AutoShape 4"/>
          <p:cNvSpPr>
            <a:spLocks noChangeArrowheads="1"/>
          </p:cNvSpPr>
          <p:nvPr/>
        </p:nvSpPr>
        <p:spPr bwMode="auto">
          <a:xfrm rot="13286530">
            <a:off x="761999" y="1709157"/>
            <a:ext cx="2057400" cy="2133600"/>
          </a:xfrm>
          <a:prstGeom prst="cloudCallout">
            <a:avLst>
              <a:gd name="adj1" fmla="val -43056"/>
              <a:gd name="adj2" fmla="val 61458"/>
            </a:avLst>
          </a:prstGeom>
          <a:solidFill>
            <a:srgbClr val="D39959"/>
          </a:solidFill>
          <a:ln w="9525">
            <a:solidFill>
              <a:schemeClr val="tx1"/>
            </a:solidFill>
            <a:round/>
            <a:headEnd/>
            <a:tailEnd/>
          </a:ln>
        </p:spPr>
        <p:txBody>
          <a:bodyPr rot="10800000"/>
          <a:lstStyle>
            <a:lvl1pPr eaLnBrk="0" hangingPunct="0">
              <a:defRPr sz="2400">
                <a:solidFill>
                  <a:schemeClr val="tx1"/>
                </a:solidFill>
                <a:latin typeface="Arial" pitchFamily="34" charset="0"/>
              </a:defRPr>
            </a:lvl1pPr>
            <a:lvl2pPr marL="742950" indent="-285750" eaLnBrk="0" hangingPunct="0">
              <a:defRPr sz="2400">
                <a:solidFill>
                  <a:schemeClr val="tx1"/>
                </a:solidFill>
                <a:latin typeface="Arial" pitchFamily="34" charset="0"/>
              </a:defRPr>
            </a:lvl2pPr>
            <a:lvl3pPr marL="1143000" indent="-228600" eaLnBrk="0" hangingPunct="0">
              <a:defRPr sz="2400">
                <a:solidFill>
                  <a:schemeClr val="tx1"/>
                </a:solidFill>
                <a:latin typeface="Arial" pitchFamily="34" charset="0"/>
              </a:defRPr>
            </a:lvl3pPr>
            <a:lvl4pPr marL="1600200" indent="-228600" eaLnBrk="0" hangingPunct="0">
              <a:defRPr sz="2400">
                <a:solidFill>
                  <a:schemeClr val="tx1"/>
                </a:solidFill>
                <a:latin typeface="Arial" pitchFamily="34" charset="0"/>
              </a:defRPr>
            </a:lvl4pPr>
            <a:lvl5pPr marL="2057400" indent="-228600" eaLnBrk="0" hangingPunct="0">
              <a:defRPr sz="2400">
                <a:solidFill>
                  <a:schemeClr val="tx1"/>
                </a:solidFill>
                <a:latin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defRPr>
            </a:lvl9pPr>
          </a:lstStyle>
          <a:p>
            <a:pPr algn="ctr" eaLnBrk="1" hangingPunct="1"/>
            <a:endParaRPr lang="en-US" altLang="en-US" dirty="0">
              <a:latin typeface="Times New Roman" pitchFamily="18" charset="0"/>
            </a:endParaRPr>
          </a:p>
        </p:txBody>
      </p:sp>
      <p:sp>
        <p:nvSpPr>
          <p:cNvPr id="8" name="Text Box 5"/>
          <p:cNvSpPr txBox="1">
            <a:spLocks noChangeArrowheads="1"/>
          </p:cNvSpPr>
          <p:nvPr/>
        </p:nvSpPr>
        <p:spPr bwMode="auto">
          <a:xfrm>
            <a:off x="762000" y="2655094"/>
            <a:ext cx="1962150"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pitchFamily="34" charset="0"/>
              </a:defRPr>
            </a:lvl1pPr>
            <a:lvl2pPr marL="742950" indent="-285750" eaLnBrk="0" hangingPunct="0">
              <a:defRPr sz="2400">
                <a:solidFill>
                  <a:schemeClr val="tx1"/>
                </a:solidFill>
                <a:latin typeface="Arial" pitchFamily="34" charset="0"/>
              </a:defRPr>
            </a:lvl2pPr>
            <a:lvl3pPr marL="1143000" indent="-228600" eaLnBrk="0" hangingPunct="0">
              <a:defRPr sz="2400">
                <a:solidFill>
                  <a:schemeClr val="tx1"/>
                </a:solidFill>
                <a:latin typeface="Arial" pitchFamily="34" charset="0"/>
              </a:defRPr>
            </a:lvl3pPr>
            <a:lvl4pPr marL="1600200" indent="-228600" eaLnBrk="0" hangingPunct="0">
              <a:defRPr sz="2400">
                <a:solidFill>
                  <a:schemeClr val="tx1"/>
                </a:solidFill>
                <a:latin typeface="Arial" pitchFamily="34" charset="0"/>
              </a:defRPr>
            </a:lvl4pPr>
            <a:lvl5pPr marL="2057400" indent="-228600" eaLnBrk="0" hangingPunct="0">
              <a:defRPr sz="2400">
                <a:solidFill>
                  <a:schemeClr val="tx1"/>
                </a:solidFill>
                <a:latin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defRPr>
            </a:lvl9pPr>
          </a:lstStyle>
          <a:p>
            <a:pPr eaLnBrk="1" hangingPunct="1"/>
            <a:r>
              <a:rPr lang="en-US" altLang="en-US" sz="2800" b="1" dirty="0">
                <a:latin typeface="Times New Roman" pitchFamily="18" charset="0"/>
              </a:rPr>
              <a:t>CORRECT</a:t>
            </a:r>
          </a:p>
        </p:txBody>
      </p:sp>
      <p:sp>
        <p:nvSpPr>
          <p:cNvPr id="9" name="Text Box 6"/>
          <p:cNvSpPr txBox="1">
            <a:spLocks noChangeArrowheads="1"/>
          </p:cNvSpPr>
          <p:nvPr/>
        </p:nvSpPr>
        <p:spPr bwMode="auto">
          <a:xfrm>
            <a:off x="1353768" y="4867276"/>
            <a:ext cx="3828292" cy="461665"/>
          </a:xfrm>
          <a:prstGeom prst="rect">
            <a:avLst/>
          </a:prstGeom>
          <a:noFill/>
          <a:ln w="9525">
            <a:solidFill>
              <a:schemeClr val="hlink"/>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eaLnBrk="0" hangingPunct="0">
              <a:defRPr sz="2400">
                <a:solidFill>
                  <a:schemeClr val="tx1"/>
                </a:solidFill>
                <a:latin typeface="Arial" pitchFamily="34" charset="0"/>
              </a:defRPr>
            </a:lvl1pPr>
            <a:lvl2pPr marL="742950" indent="-285750" eaLnBrk="0" hangingPunct="0">
              <a:defRPr sz="2400">
                <a:solidFill>
                  <a:schemeClr val="tx1"/>
                </a:solidFill>
                <a:latin typeface="Arial" pitchFamily="34" charset="0"/>
              </a:defRPr>
            </a:lvl2pPr>
            <a:lvl3pPr marL="1143000" indent="-228600" eaLnBrk="0" hangingPunct="0">
              <a:defRPr sz="2400">
                <a:solidFill>
                  <a:schemeClr val="tx1"/>
                </a:solidFill>
                <a:latin typeface="Arial" pitchFamily="34" charset="0"/>
              </a:defRPr>
            </a:lvl3pPr>
            <a:lvl4pPr marL="1600200" indent="-228600" eaLnBrk="0" hangingPunct="0">
              <a:defRPr sz="2400">
                <a:solidFill>
                  <a:schemeClr val="tx1"/>
                </a:solidFill>
                <a:latin typeface="Arial" pitchFamily="34" charset="0"/>
              </a:defRPr>
            </a:lvl4pPr>
            <a:lvl5pPr marL="2057400" indent="-228600" eaLnBrk="0" hangingPunct="0">
              <a:defRPr sz="2400">
                <a:solidFill>
                  <a:schemeClr val="tx1"/>
                </a:solidFill>
                <a:latin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defRPr>
            </a:lvl9pPr>
          </a:lstStyle>
          <a:p>
            <a:pPr eaLnBrk="1" hangingPunct="1"/>
            <a:r>
              <a:rPr lang="en-US" altLang="en-US" dirty="0">
                <a:latin typeface="Times New Roman" pitchFamily="18" charset="0"/>
              </a:rPr>
              <a:t>Click to advance to next slide</a:t>
            </a:r>
            <a:endParaRPr lang="en-US" altLang="en-US" dirty="0">
              <a:latin typeface="Times New Roman" pitchFamily="18" charset="0"/>
              <a:hlinkClick r:id="rId3" action="ppaction://hlinksldjump"/>
            </a:endParaRPr>
          </a:p>
        </p:txBody>
      </p:sp>
      <p:sp>
        <p:nvSpPr>
          <p:cNvPr id="2" name="Rectangle 1">
            <a:hlinkClick r:id="rId4" action="ppaction://hlinksldjump"/>
          </p:cNvPr>
          <p:cNvSpPr/>
          <p:nvPr/>
        </p:nvSpPr>
        <p:spPr>
          <a:xfrm>
            <a:off x="0" y="0"/>
            <a:ext cx="9144000" cy="68580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82251027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Costs of Poor Hiring Decisions</a:t>
            </a:r>
          </a:p>
        </p:txBody>
      </p:sp>
      <p:sp>
        <p:nvSpPr>
          <p:cNvPr id="2" name="TextBox 1"/>
          <p:cNvSpPr txBox="1"/>
          <p:nvPr/>
        </p:nvSpPr>
        <p:spPr>
          <a:xfrm>
            <a:off x="609600" y="1581151"/>
            <a:ext cx="8001000" cy="4093428"/>
          </a:xfrm>
          <a:prstGeom prst="rect">
            <a:avLst/>
          </a:prstGeom>
          <a:noFill/>
        </p:spPr>
        <p:txBody>
          <a:bodyPr wrap="square" rtlCol="0">
            <a:spAutoFit/>
          </a:bodyPr>
          <a:lstStyle/>
          <a:p>
            <a:r>
              <a:rPr lang="en-US" sz="2000" dirty="0"/>
              <a:t>Poor hiring decisions waste company resources through:</a:t>
            </a:r>
          </a:p>
          <a:p>
            <a:endParaRPr lang="en-US" sz="2000" dirty="0"/>
          </a:p>
          <a:p>
            <a:pPr marL="285750" indent="-285750">
              <a:buFont typeface="Arial" panose="020B0604020202020204" pitchFamily="34" charset="0"/>
              <a:buChar char="•"/>
            </a:pPr>
            <a:r>
              <a:rPr lang="en-US" sz="2000" dirty="0"/>
              <a:t>Employee performance problems</a:t>
            </a:r>
          </a:p>
          <a:p>
            <a:pPr marL="285750" indent="-285750">
              <a:buFont typeface="Arial" panose="020B0604020202020204" pitchFamily="34" charset="0"/>
              <a:buChar char="•"/>
            </a:pPr>
            <a:endParaRPr lang="en-US" sz="2000" dirty="0"/>
          </a:p>
          <a:p>
            <a:pPr marL="285750" indent="-285750">
              <a:buFont typeface="Arial" panose="020B0604020202020204" pitchFamily="34" charset="0"/>
              <a:buChar char="•"/>
            </a:pPr>
            <a:r>
              <a:rPr lang="en-US" sz="2000" dirty="0"/>
              <a:t>Wasted training and re-training time and costs</a:t>
            </a:r>
          </a:p>
          <a:p>
            <a:pPr marL="285750" indent="-285750">
              <a:buFont typeface="Arial" panose="020B0604020202020204" pitchFamily="34" charset="0"/>
              <a:buChar char="•"/>
            </a:pPr>
            <a:endParaRPr lang="en-US" sz="2000" dirty="0"/>
          </a:p>
          <a:p>
            <a:pPr marL="285750" indent="-285750">
              <a:buFont typeface="Arial" panose="020B0604020202020204" pitchFamily="34" charset="0"/>
              <a:buChar char="•"/>
            </a:pPr>
            <a:r>
              <a:rPr lang="en-US" sz="2000" dirty="0"/>
              <a:t>Expenses of replacement hiring</a:t>
            </a:r>
          </a:p>
          <a:p>
            <a:pPr marL="285750" indent="-285750">
              <a:buFont typeface="Arial" panose="020B0604020202020204" pitchFamily="34" charset="0"/>
              <a:buChar char="•"/>
            </a:pPr>
            <a:endParaRPr lang="en-US" sz="2000" dirty="0"/>
          </a:p>
          <a:p>
            <a:pPr marL="285750" indent="-285750">
              <a:buFont typeface="Arial" panose="020B0604020202020204" pitchFamily="34" charset="0"/>
              <a:buChar char="•"/>
            </a:pPr>
            <a:r>
              <a:rPr lang="en-US" sz="2000" dirty="0"/>
              <a:t>Loss of supervisor/manager time dealing with problems</a:t>
            </a:r>
          </a:p>
          <a:p>
            <a:pPr marL="285750" indent="-285750">
              <a:buFont typeface="Arial" panose="020B0604020202020204" pitchFamily="34" charset="0"/>
              <a:buChar char="•"/>
            </a:pPr>
            <a:endParaRPr lang="en-US" sz="2000" dirty="0"/>
          </a:p>
          <a:p>
            <a:pPr marL="285750" indent="-285750">
              <a:buFont typeface="Arial" panose="020B0604020202020204" pitchFamily="34" charset="0"/>
              <a:buChar char="•"/>
            </a:pPr>
            <a:r>
              <a:rPr lang="en-US" sz="2000" dirty="0"/>
              <a:t>Defense of legal challenges</a:t>
            </a:r>
          </a:p>
          <a:p>
            <a:pPr marL="285750" indent="-285750">
              <a:buFont typeface="Arial" panose="020B0604020202020204" pitchFamily="34" charset="0"/>
              <a:buChar char="•"/>
            </a:pPr>
            <a:endParaRPr lang="en-US" sz="2000" dirty="0"/>
          </a:p>
          <a:p>
            <a:pPr marL="285750" indent="-285750">
              <a:buFont typeface="Arial" panose="020B0604020202020204" pitchFamily="34" charset="0"/>
              <a:buChar char="•"/>
            </a:pPr>
            <a:r>
              <a:rPr lang="en-US" sz="2000" dirty="0"/>
              <a:t>Negative impact to company image and morale</a:t>
            </a:r>
          </a:p>
        </p:txBody>
      </p:sp>
      <p:sp>
        <p:nvSpPr>
          <p:cNvPr id="3" name="Action Button: Blank 2">
            <a:hlinkClick r:id="" action="ppaction://hlinkshowjump?jump=nextslide" highlightClick="1"/>
            <a:extLst>
              <a:ext uri="{FF2B5EF4-FFF2-40B4-BE49-F238E27FC236}">
                <a16:creationId xmlns:a16="http://schemas.microsoft.com/office/drawing/2014/main" id="{BCDD3E87-7D3B-49D7-6831-83E75A0BB827}"/>
              </a:ext>
            </a:extLst>
          </p:cNvPr>
          <p:cNvSpPr/>
          <p:nvPr/>
        </p:nvSpPr>
        <p:spPr>
          <a:xfrm>
            <a:off x="0" y="0"/>
            <a:ext cx="9144000" cy="6858000"/>
          </a:xfrm>
          <a:prstGeom prst="actionButtonBlank">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79670009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t>Quick Quiz</a:t>
            </a:r>
          </a:p>
        </p:txBody>
      </p:sp>
      <p:sp>
        <p:nvSpPr>
          <p:cNvPr id="6" name="Content Placeholder 5"/>
          <p:cNvSpPr>
            <a:spLocks noGrp="1"/>
          </p:cNvSpPr>
          <p:nvPr>
            <p:ph idx="1"/>
          </p:nvPr>
        </p:nvSpPr>
        <p:spPr>
          <a:xfrm>
            <a:off x="476250" y="1703904"/>
            <a:ext cx="8229600" cy="2133599"/>
          </a:xfrm>
        </p:spPr>
        <p:txBody>
          <a:bodyPr>
            <a:normAutofit fontScale="92500" lnSpcReduction="10000"/>
          </a:bodyPr>
          <a:lstStyle/>
          <a:p>
            <a:pPr marL="0" indent="0">
              <a:buNone/>
            </a:pPr>
            <a:r>
              <a:rPr lang="en-US" sz="2000" dirty="0"/>
              <a:t>Which of these is the </a:t>
            </a:r>
            <a:r>
              <a:rPr lang="en-US" sz="2000" b="1" dirty="0"/>
              <a:t>best</a:t>
            </a:r>
            <a:r>
              <a:rPr lang="en-US" sz="2000" dirty="0"/>
              <a:t> reason to use structured interviews?</a:t>
            </a:r>
          </a:p>
          <a:p>
            <a:pPr marL="457200" indent="-457200">
              <a:buFont typeface="+mj-lt"/>
              <a:buAutoNum type="alphaUcPeriod"/>
            </a:pPr>
            <a:r>
              <a:rPr lang="en-US" sz="2000" dirty="0"/>
              <a:t>Interviews will be legally defensible.</a:t>
            </a:r>
          </a:p>
          <a:p>
            <a:pPr marL="457200" indent="-457200">
              <a:buFont typeface="+mj-lt"/>
              <a:buAutoNum type="alphaUcPeriod"/>
            </a:pPr>
            <a:r>
              <a:rPr lang="en-US" sz="2000" dirty="0"/>
              <a:t>The procedure will be fair to all candidates.</a:t>
            </a:r>
          </a:p>
          <a:p>
            <a:pPr marL="457200" indent="-457200">
              <a:buFont typeface="+mj-lt"/>
              <a:buAutoNum type="alphaUcPeriod"/>
            </a:pPr>
            <a:r>
              <a:rPr lang="en-US" sz="2000" dirty="0"/>
              <a:t>It will help identify the very best candidate.</a:t>
            </a:r>
          </a:p>
          <a:p>
            <a:pPr marL="457200" indent="-457200">
              <a:buFont typeface="+mj-lt"/>
              <a:buAutoNum type="alphaUcPeriod"/>
            </a:pPr>
            <a:r>
              <a:rPr lang="en-US" sz="2000" dirty="0"/>
              <a:t>It could save a lot of time and expense in the long run.</a:t>
            </a:r>
          </a:p>
          <a:p>
            <a:pPr marL="457200" indent="-457200">
              <a:buFont typeface="+mj-lt"/>
              <a:buAutoNum type="alphaUcPeriod"/>
            </a:pPr>
            <a:r>
              <a:rPr lang="en-US" sz="2000" dirty="0"/>
              <a:t>All of the above.</a:t>
            </a:r>
          </a:p>
        </p:txBody>
      </p:sp>
      <p:sp>
        <p:nvSpPr>
          <p:cNvPr id="2" name="TextBox 1"/>
          <p:cNvSpPr txBox="1"/>
          <p:nvPr/>
        </p:nvSpPr>
        <p:spPr>
          <a:xfrm>
            <a:off x="2362200" y="4343400"/>
            <a:ext cx="304800" cy="369332"/>
          </a:xfrm>
          <a:prstGeom prst="rect">
            <a:avLst/>
          </a:prstGeom>
          <a:solidFill>
            <a:srgbClr val="D39959"/>
          </a:solidFill>
        </p:spPr>
        <p:txBody>
          <a:bodyPr wrap="square" rtlCol="0">
            <a:spAutoFit/>
          </a:bodyPr>
          <a:lstStyle/>
          <a:p>
            <a:r>
              <a:rPr lang="en-US" dirty="0"/>
              <a:t>A</a:t>
            </a:r>
          </a:p>
        </p:txBody>
      </p:sp>
      <p:sp>
        <p:nvSpPr>
          <p:cNvPr id="7" name="TextBox 6"/>
          <p:cNvSpPr txBox="1"/>
          <p:nvPr/>
        </p:nvSpPr>
        <p:spPr>
          <a:xfrm>
            <a:off x="2895600" y="4356616"/>
            <a:ext cx="304800" cy="369332"/>
          </a:xfrm>
          <a:prstGeom prst="rect">
            <a:avLst/>
          </a:prstGeom>
          <a:solidFill>
            <a:srgbClr val="D39959"/>
          </a:solidFill>
        </p:spPr>
        <p:txBody>
          <a:bodyPr wrap="square" rtlCol="0">
            <a:spAutoFit/>
          </a:bodyPr>
          <a:lstStyle/>
          <a:p>
            <a:r>
              <a:rPr lang="en-US" dirty="0"/>
              <a:t>B</a:t>
            </a:r>
          </a:p>
        </p:txBody>
      </p:sp>
      <p:sp>
        <p:nvSpPr>
          <p:cNvPr id="8" name="TextBox 7"/>
          <p:cNvSpPr txBox="1"/>
          <p:nvPr/>
        </p:nvSpPr>
        <p:spPr>
          <a:xfrm>
            <a:off x="3467100" y="4350782"/>
            <a:ext cx="304800" cy="369332"/>
          </a:xfrm>
          <a:prstGeom prst="rect">
            <a:avLst/>
          </a:prstGeom>
          <a:solidFill>
            <a:srgbClr val="D39959"/>
          </a:solidFill>
        </p:spPr>
        <p:txBody>
          <a:bodyPr wrap="square" rtlCol="0">
            <a:spAutoFit/>
          </a:bodyPr>
          <a:lstStyle/>
          <a:p>
            <a:r>
              <a:rPr lang="en-US" dirty="0"/>
              <a:t>C</a:t>
            </a:r>
          </a:p>
        </p:txBody>
      </p:sp>
      <p:sp>
        <p:nvSpPr>
          <p:cNvPr id="9" name="TextBox 8"/>
          <p:cNvSpPr txBox="1"/>
          <p:nvPr/>
        </p:nvSpPr>
        <p:spPr>
          <a:xfrm>
            <a:off x="3962400" y="4343400"/>
            <a:ext cx="304800" cy="369332"/>
          </a:xfrm>
          <a:prstGeom prst="rect">
            <a:avLst/>
          </a:prstGeom>
          <a:solidFill>
            <a:srgbClr val="D39959"/>
          </a:solidFill>
        </p:spPr>
        <p:txBody>
          <a:bodyPr wrap="square" rtlCol="0">
            <a:spAutoFit/>
          </a:bodyPr>
          <a:lstStyle/>
          <a:p>
            <a:r>
              <a:rPr lang="en-US" dirty="0"/>
              <a:t>D</a:t>
            </a:r>
          </a:p>
        </p:txBody>
      </p:sp>
      <p:sp>
        <p:nvSpPr>
          <p:cNvPr id="3" name="Rectangle 2">
            <a:hlinkClick r:id="rId2" action="ppaction://hlinksldjump">
              <a:snd r:embed="rId3" name="bomb.wav"/>
            </a:hlinkClick>
          </p:cNvPr>
          <p:cNvSpPr/>
          <p:nvPr/>
        </p:nvSpPr>
        <p:spPr>
          <a:xfrm>
            <a:off x="2362200" y="4343400"/>
            <a:ext cx="304800" cy="369332"/>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Rectangle 3">
            <a:hlinkClick r:id="rId2" action="ppaction://hlinksldjump">
              <a:snd r:embed="rId3" name="bomb.wav"/>
            </a:hlinkClick>
          </p:cNvPr>
          <p:cNvSpPr/>
          <p:nvPr/>
        </p:nvSpPr>
        <p:spPr>
          <a:xfrm>
            <a:off x="2895600" y="4350782"/>
            <a:ext cx="304800" cy="36195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9">
            <a:hlinkClick r:id="rId2" action="ppaction://hlinksldjump">
              <a:snd r:embed="rId3" name="bomb.wav"/>
            </a:hlinkClick>
          </p:cNvPr>
          <p:cNvSpPr/>
          <p:nvPr/>
        </p:nvSpPr>
        <p:spPr>
          <a:xfrm>
            <a:off x="3467100" y="4350782"/>
            <a:ext cx="304800" cy="36195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Rectangle 10">
            <a:hlinkClick r:id="rId2" action="ppaction://hlinksldjump">
              <a:snd r:embed="rId3" name="bomb.wav"/>
            </a:hlinkClick>
          </p:cNvPr>
          <p:cNvSpPr/>
          <p:nvPr/>
        </p:nvSpPr>
        <p:spPr>
          <a:xfrm>
            <a:off x="3962400" y="4343400"/>
            <a:ext cx="304800" cy="369332"/>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TextBox 13"/>
          <p:cNvSpPr txBox="1"/>
          <p:nvPr/>
        </p:nvSpPr>
        <p:spPr>
          <a:xfrm>
            <a:off x="4419600" y="4356616"/>
            <a:ext cx="304800" cy="369332"/>
          </a:xfrm>
          <a:prstGeom prst="rect">
            <a:avLst/>
          </a:prstGeom>
          <a:solidFill>
            <a:srgbClr val="DDB07F"/>
          </a:solidFill>
          <a:ln>
            <a:solidFill>
              <a:schemeClr val="accent1">
                <a:shade val="50000"/>
              </a:schemeClr>
            </a:solidFill>
          </a:ln>
        </p:spPr>
        <p:txBody>
          <a:bodyPr wrap="square" rtlCol="0">
            <a:spAutoFit/>
          </a:bodyPr>
          <a:lstStyle/>
          <a:p>
            <a:r>
              <a:rPr lang="en-US" dirty="0"/>
              <a:t>E</a:t>
            </a:r>
          </a:p>
        </p:txBody>
      </p:sp>
      <p:sp>
        <p:nvSpPr>
          <p:cNvPr id="15" name="Rectangle 14">
            <a:hlinkClick r:id="rId4" action="ppaction://hlinksldjump">
              <a:snd r:embed="rId5" name="chimes.wav"/>
            </a:hlinkClick>
          </p:cNvPr>
          <p:cNvSpPr/>
          <p:nvPr/>
        </p:nvSpPr>
        <p:spPr>
          <a:xfrm>
            <a:off x="4419600" y="4343400"/>
            <a:ext cx="304800" cy="369332"/>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12383146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Grp="1" noChangeAspect="1" noChangeArrowheads="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2895601" y="2209801"/>
            <a:ext cx="2188329" cy="214523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TextBox 2"/>
          <p:cNvSpPr txBox="1"/>
          <p:nvPr/>
        </p:nvSpPr>
        <p:spPr>
          <a:xfrm>
            <a:off x="2895600" y="1600200"/>
            <a:ext cx="2743200" cy="523220"/>
          </a:xfrm>
          <a:prstGeom prst="rect">
            <a:avLst/>
          </a:prstGeom>
          <a:noFill/>
        </p:spPr>
        <p:txBody>
          <a:bodyPr wrap="square" rtlCol="0">
            <a:spAutoFit/>
          </a:bodyPr>
          <a:lstStyle/>
          <a:p>
            <a:r>
              <a:rPr lang="en-US" sz="2800" dirty="0"/>
              <a:t>Sorry, incorrect</a:t>
            </a:r>
          </a:p>
        </p:txBody>
      </p:sp>
      <p:sp>
        <p:nvSpPr>
          <p:cNvPr id="7" name="Text Box 1028"/>
          <p:cNvSpPr txBox="1">
            <a:spLocks noChangeArrowheads="1"/>
          </p:cNvSpPr>
          <p:nvPr/>
        </p:nvSpPr>
        <p:spPr bwMode="auto">
          <a:xfrm>
            <a:off x="3200400" y="4724401"/>
            <a:ext cx="2932213" cy="461665"/>
          </a:xfrm>
          <a:prstGeom prst="rect">
            <a:avLst/>
          </a:prstGeom>
          <a:noFill/>
          <a:ln w="9525">
            <a:solidFill>
              <a:schemeClr val="hlink"/>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eaLnBrk="0" hangingPunct="0">
              <a:defRPr sz="2400">
                <a:solidFill>
                  <a:schemeClr val="tx1"/>
                </a:solidFill>
                <a:latin typeface="Arial" pitchFamily="34" charset="0"/>
              </a:defRPr>
            </a:lvl1pPr>
            <a:lvl2pPr marL="742950" indent="-285750" eaLnBrk="0" hangingPunct="0">
              <a:defRPr sz="2400">
                <a:solidFill>
                  <a:schemeClr val="tx1"/>
                </a:solidFill>
                <a:latin typeface="Arial" pitchFamily="34" charset="0"/>
              </a:defRPr>
            </a:lvl2pPr>
            <a:lvl3pPr marL="1143000" indent="-228600" eaLnBrk="0" hangingPunct="0">
              <a:defRPr sz="2400">
                <a:solidFill>
                  <a:schemeClr val="tx1"/>
                </a:solidFill>
                <a:latin typeface="Arial" pitchFamily="34" charset="0"/>
              </a:defRPr>
            </a:lvl3pPr>
            <a:lvl4pPr marL="1600200" indent="-228600" eaLnBrk="0" hangingPunct="0">
              <a:defRPr sz="2400">
                <a:solidFill>
                  <a:schemeClr val="tx1"/>
                </a:solidFill>
                <a:latin typeface="Arial" pitchFamily="34" charset="0"/>
              </a:defRPr>
            </a:lvl4pPr>
            <a:lvl5pPr marL="2057400" indent="-228600" eaLnBrk="0" hangingPunct="0">
              <a:defRPr sz="2400">
                <a:solidFill>
                  <a:schemeClr val="tx1"/>
                </a:solidFill>
                <a:latin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defRPr>
            </a:lvl9pPr>
          </a:lstStyle>
          <a:p>
            <a:pPr eaLnBrk="1" hangingPunct="1"/>
            <a:r>
              <a:rPr lang="en-US" altLang="en-US" dirty="0">
                <a:solidFill>
                  <a:schemeClr val="hlink"/>
                </a:solidFill>
                <a:latin typeface="Times New Roman" pitchFamily="18" charset="0"/>
                <a:hlinkClick r:id="" action="ppaction://hlinkshowjump?jump=lastslideviewed"/>
              </a:rPr>
              <a:t>Click here to try again</a:t>
            </a:r>
            <a:endParaRPr lang="en-US" altLang="en-US" dirty="0">
              <a:solidFill>
                <a:schemeClr val="hlink"/>
              </a:solidFill>
              <a:latin typeface="Times New Roman" pitchFamily="18" charset="0"/>
            </a:endParaRPr>
          </a:p>
        </p:txBody>
      </p:sp>
      <p:sp>
        <p:nvSpPr>
          <p:cNvPr id="4" name="Rectangle 3">
            <a:hlinkClick r:id="" action="ppaction://hlinkshowjump?jump=lastslideviewed"/>
          </p:cNvPr>
          <p:cNvSpPr/>
          <p:nvPr/>
        </p:nvSpPr>
        <p:spPr>
          <a:xfrm>
            <a:off x="0" y="0"/>
            <a:ext cx="9144000" cy="6857999"/>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96056293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pe01832_"/>
          <p:cNvPicPr>
            <a:picLocks noGrp="1" noChangeAspect="1" noChangeArrowheads="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3124201" y="2133600"/>
            <a:ext cx="2744709" cy="25078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AutoShape 4"/>
          <p:cNvSpPr>
            <a:spLocks noChangeArrowheads="1"/>
          </p:cNvSpPr>
          <p:nvPr/>
        </p:nvSpPr>
        <p:spPr bwMode="auto">
          <a:xfrm rot="13286530">
            <a:off x="761999" y="1709157"/>
            <a:ext cx="2057400" cy="2133600"/>
          </a:xfrm>
          <a:prstGeom prst="cloudCallout">
            <a:avLst>
              <a:gd name="adj1" fmla="val -43056"/>
              <a:gd name="adj2" fmla="val 61458"/>
            </a:avLst>
          </a:prstGeom>
          <a:solidFill>
            <a:srgbClr val="D39959"/>
          </a:solidFill>
          <a:ln w="9525">
            <a:solidFill>
              <a:schemeClr val="tx1"/>
            </a:solidFill>
            <a:round/>
            <a:headEnd/>
            <a:tailEnd/>
          </a:ln>
        </p:spPr>
        <p:txBody>
          <a:bodyPr rot="10800000"/>
          <a:lstStyle>
            <a:lvl1pPr eaLnBrk="0" hangingPunct="0">
              <a:defRPr sz="2400">
                <a:solidFill>
                  <a:schemeClr val="tx1"/>
                </a:solidFill>
                <a:latin typeface="Arial" pitchFamily="34" charset="0"/>
              </a:defRPr>
            </a:lvl1pPr>
            <a:lvl2pPr marL="742950" indent="-285750" eaLnBrk="0" hangingPunct="0">
              <a:defRPr sz="2400">
                <a:solidFill>
                  <a:schemeClr val="tx1"/>
                </a:solidFill>
                <a:latin typeface="Arial" pitchFamily="34" charset="0"/>
              </a:defRPr>
            </a:lvl2pPr>
            <a:lvl3pPr marL="1143000" indent="-228600" eaLnBrk="0" hangingPunct="0">
              <a:defRPr sz="2400">
                <a:solidFill>
                  <a:schemeClr val="tx1"/>
                </a:solidFill>
                <a:latin typeface="Arial" pitchFamily="34" charset="0"/>
              </a:defRPr>
            </a:lvl3pPr>
            <a:lvl4pPr marL="1600200" indent="-228600" eaLnBrk="0" hangingPunct="0">
              <a:defRPr sz="2400">
                <a:solidFill>
                  <a:schemeClr val="tx1"/>
                </a:solidFill>
                <a:latin typeface="Arial" pitchFamily="34" charset="0"/>
              </a:defRPr>
            </a:lvl4pPr>
            <a:lvl5pPr marL="2057400" indent="-228600" eaLnBrk="0" hangingPunct="0">
              <a:defRPr sz="2400">
                <a:solidFill>
                  <a:schemeClr val="tx1"/>
                </a:solidFill>
                <a:latin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defRPr>
            </a:lvl9pPr>
          </a:lstStyle>
          <a:p>
            <a:pPr algn="ctr" eaLnBrk="1" hangingPunct="1"/>
            <a:endParaRPr lang="en-US" altLang="en-US" dirty="0">
              <a:latin typeface="Times New Roman" pitchFamily="18" charset="0"/>
            </a:endParaRPr>
          </a:p>
        </p:txBody>
      </p:sp>
      <p:sp>
        <p:nvSpPr>
          <p:cNvPr id="8" name="Text Box 5"/>
          <p:cNvSpPr txBox="1">
            <a:spLocks noChangeArrowheads="1"/>
          </p:cNvSpPr>
          <p:nvPr/>
        </p:nvSpPr>
        <p:spPr bwMode="auto">
          <a:xfrm>
            <a:off x="762000" y="2655094"/>
            <a:ext cx="1962150"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pitchFamily="34" charset="0"/>
              </a:defRPr>
            </a:lvl1pPr>
            <a:lvl2pPr marL="742950" indent="-285750" eaLnBrk="0" hangingPunct="0">
              <a:defRPr sz="2400">
                <a:solidFill>
                  <a:schemeClr val="tx1"/>
                </a:solidFill>
                <a:latin typeface="Arial" pitchFamily="34" charset="0"/>
              </a:defRPr>
            </a:lvl2pPr>
            <a:lvl3pPr marL="1143000" indent="-228600" eaLnBrk="0" hangingPunct="0">
              <a:defRPr sz="2400">
                <a:solidFill>
                  <a:schemeClr val="tx1"/>
                </a:solidFill>
                <a:latin typeface="Arial" pitchFamily="34" charset="0"/>
              </a:defRPr>
            </a:lvl3pPr>
            <a:lvl4pPr marL="1600200" indent="-228600" eaLnBrk="0" hangingPunct="0">
              <a:defRPr sz="2400">
                <a:solidFill>
                  <a:schemeClr val="tx1"/>
                </a:solidFill>
                <a:latin typeface="Arial" pitchFamily="34" charset="0"/>
              </a:defRPr>
            </a:lvl4pPr>
            <a:lvl5pPr marL="2057400" indent="-228600" eaLnBrk="0" hangingPunct="0">
              <a:defRPr sz="2400">
                <a:solidFill>
                  <a:schemeClr val="tx1"/>
                </a:solidFill>
                <a:latin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defRPr>
            </a:lvl9pPr>
          </a:lstStyle>
          <a:p>
            <a:pPr eaLnBrk="1" hangingPunct="1"/>
            <a:r>
              <a:rPr lang="en-US" altLang="en-US" sz="2800" b="1" dirty="0">
                <a:latin typeface="Times New Roman" pitchFamily="18" charset="0"/>
              </a:rPr>
              <a:t>CORRECT</a:t>
            </a:r>
          </a:p>
        </p:txBody>
      </p:sp>
      <p:sp>
        <p:nvSpPr>
          <p:cNvPr id="9" name="Text Box 6"/>
          <p:cNvSpPr txBox="1">
            <a:spLocks noChangeArrowheads="1"/>
          </p:cNvSpPr>
          <p:nvPr/>
        </p:nvSpPr>
        <p:spPr bwMode="auto">
          <a:xfrm>
            <a:off x="1353768" y="4867276"/>
            <a:ext cx="3828292" cy="461665"/>
          </a:xfrm>
          <a:prstGeom prst="rect">
            <a:avLst/>
          </a:prstGeom>
          <a:noFill/>
          <a:ln w="9525">
            <a:solidFill>
              <a:schemeClr val="hlink"/>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eaLnBrk="0" hangingPunct="0">
              <a:defRPr sz="2400">
                <a:solidFill>
                  <a:schemeClr val="tx1"/>
                </a:solidFill>
                <a:latin typeface="Arial" pitchFamily="34" charset="0"/>
              </a:defRPr>
            </a:lvl1pPr>
            <a:lvl2pPr marL="742950" indent="-285750" eaLnBrk="0" hangingPunct="0">
              <a:defRPr sz="2400">
                <a:solidFill>
                  <a:schemeClr val="tx1"/>
                </a:solidFill>
                <a:latin typeface="Arial" pitchFamily="34" charset="0"/>
              </a:defRPr>
            </a:lvl2pPr>
            <a:lvl3pPr marL="1143000" indent="-228600" eaLnBrk="0" hangingPunct="0">
              <a:defRPr sz="2400">
                <a:solidFill>
                  <a:schemeClr val="tx1"/>
                </a:solidFill>
                <a:latin typeface="Arial" pitchFamily="34" charset="0"/>
              </a:defRPr>
            </a:lvl3pPr>
            <a:lvl4pPr marL="1600200" indent="-228600" eaLnBrk="0" hangingPunct="0">
              <a:defRPr sz="2400">
                <a:solidFill>
                  <a:schemeClr val="tx1"/>
                </a:solidFill>
                <a:latin typeface="Arial" pitchFamily="34" charset="0"/>
              </a:defRPr>
            </a:lvl4pPr>
            <a:lvl5pPr marL="2057400" indent="-228600" eaLnBrk="0" hangingPunct="0">
              <a:defRPr sz="2400">
                <a:solidFill>
                  <a:schemeClr val="tx1"/>
                </a:solidFill>
                <a:latin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defRPr>
            </a:lvl9pPr>
          </a:lstStyle>
          <a:p>
            <a:pPr eaLnBrk="1" hangingPunct="1"/>
            <a:r>
              <a:rPr lang="en-US" altLang="en-US" dirty="0">
                <a:latin typeface="Times New Roman" pitchFamily="18" charset="0"/>
              </a:rPr>
              <a:t>Click to advance to next slide</a:t>
            </a:r>
            <a:endParaRPr lang="en-US" altLang="en-US" dirty="0">
              <a:latin typeface="Times New Roman" pitchFamily="18" charset="0"/>
              <a:hlinkClick r:id="rId3" action="ppaction://hlinksldjump"/>
            </a:endParaRPr>
          </a:p>
        </p:txBody>
      </p:sp>
      <p:sp>
        <p:nvSpPr>
          <p:cNvPr id="2" name="Rectangle 1">
            <a:hlinkClick r:id="rId4" action="ppaction://hlinksldjump"/>
          </p:cNvPr>
          <p:cNvSpPr/>
          <p:nvPr/>
        </p:nvSpPr>
        <p:spPr>
          <a:xfrm>
            <a:off x="0" y="0"/>
            <a:ext cx="9144000" cy="68580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26870309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Title 4"/>
          <p:cNvSpPr>
            <a:spLocks noGrp="1"/>
          </p:cNvSpPr>
          <p:nvPr>
            <p:ph type="title"/>
          </p:nvPr>
        </p:nvSpPr>
        <p:spPr>
          <a:xfrm>
            <a:off x="228600" y="667253"/>
            <a:ext cx="8229600" cy="857250"/>
          </a:xfrm>
        </p:spPr>
        <p:txBody>
          <a:bodyPr/>
          <a:lstStyle/>
          <a:p>
            <a:pPr algn="l"/>
            <a:r>
              <a:rPr lang="en-US" dirty="0"/>
              <a:t>Steps in Hiring Process</a:t>
            </a:r>
          </a:p>
        </p:txBody>
      </p:sp>
      <p:pic>
        <p:nvPicPr>
          <p:cNvPr id="8" name="Picture 7"/>
          <p:cNvPicPr/>
          <p:nvPr/>
        </p:nvPicPr>
        <p:blipFill>
          <a:blip r:embed="rId2"/>
          <a:stretch>
            <a:fillRect/>
          </a:stretch>
        </p:blipFill>
        <p:spPr>
          <a:xfrm>
            <a:off x="572756" y="1972177"/>
            <a:ext cx="2227596" cy="3323303"/>
          </a:xfrm>
          <a:prstGeom prst="rect">
            <a:avLst/>
          </a:prstGeom>
        </p:spPr>
      </p:pic>
      <p:graphicFrame>
        <p:nvGraphicFramePr>
          <p:cNvPr id="7" name="Table 6"/>
          <p:cNvGraphicFramePr>
            <a:graphicFrameLocks noGrp="1"/>
          </p:cNvGraphicFramePr>
          <p:nvPr>
            <p:extLst>
              <p:ext uri="{D42A27DB-BD31-4B8C-83A1-F6EECF244321}">
                <p14:modId xmlns:p14="http://schemas.microsoft.com/office/powerpoint/2010/main" val="3225842213"/>
              </p:ext>
            </p:extLst>
          </p:nvPr>
        </p:nvGraphicFramePr>
        <p:xfrm>
          <a:off x="1816893" y="4712677"/>
          <a:ext cx="5074417" cy="511871"/>
        </p:xfrm>
        <a:graphic>
          <a:graphicData uri="http://schemas.openxmlformats.org/drawingml/2006/table">
            <a:tbl>
              <a:tblPr>
                <a:tableStyleId>{5C22544A-7EE6-4342-B048-85BDC9FD1C3A}</a:tableStyleId>
              </a:tblPr>
              <a:tblGrid>
                <a:gridCol w="5074417">
                  <a:extLst>
                    <a:ext uri="{9D8B030D-6E8A-4147-A177-3AD203B41FA5}">
                      <a16:colId xmlns:a16="http://schemas.microsoft.com/office/drawing/2014/main" val="20000"/>
                    </a:ext>
                  </a:extLst>
                </a:gridCol>
              </a:tblGrid>
              <a:tr h="511871">
                <a:tc>
                  <a:txBody>
                    <a:bodyPr/>
                    <a:lstStyle/>
                    <a:p>
                      <a:pPr algn="l" fontAlgn="ctr"/>
                      <a:r>
                        <a:rPr lang="en-US" sz="1400" u="none" strike="noStrike" dirty="0">
                          <a:effectLst/>
                        </a:rPr>
                        <a:t>  Job Analysis for Need</a:t>
                      </a:r>
                      <a:endParaRPr lang="en-US" sz="1400" b="1" i="0" u="none" strike="noStrike" dirty="0">
                        <a:solidFill>
                          <a:srgbClr val="000000"/>
                        </a:solidFill>
                        <a:effectLst/>
                        <a:latin typeface="Calibri"/>
                      </a:endParaRPr>
                    </a:p>
                  </a:txBody>
                  <a:tcPr marL="9525" marR="9525" marT="9525" marB="0" anchor="ctr">
                    <a:solidFill>
                      <a:schemeClr val="accent6">
                        <a:lumMod val="60000"/>
                        <a:lumOff val="40000"/>
                      </a:schemeClr>
                    </a:solidFill>
                  </a:tcPr>
                </a:tc>
                <a:extLst>
                  <a:ext uri="{0D108BD9-81ED-4DB2-BD59-A6C34878D82A}">
                    <a16:rowId xmlns:a16="http://schemas.microsoft.com/office/drawing/2014/main" val="10000"/>
                  </a:ext>
                </a:extLst>
              </a:tr>
            </a:tbl>
          </a:graphicData>
        </a:graphic>
      </p:graphicFrame>
      <p:graphicFrame>
        <p:nvGraphicFramePr>
          <p:cNvPr id="9" name="Table 8"/>
          <p:cNvGraphicFramePr>
            <a:graphicFrameLocks noGrp="1"/>
          </p:cNvGraphicFramePr>
          <p:nvPr>
            <p:extLst>
              <p:ext uri="{D42A27DB-BD31-4B8C-83A1-F6EECF244321}">
                <p14:modId xmlns:p14="http://schemas.microsoft.com/office/powerpoint/2010/main" val="3500579519"/>
              </p:ext>
            </p:extLst>
          </p:nvPr>
        </p:nvGraphicFramePr>
        <p:xfrm>
          <a:off x="2421652" y="4265003"/>
          <a:ext cx="4469657" cy="452677"/>
        </p:xfrm>
        <a:graphic>
          <a:graphicData uri="http://schemas.openxmlformats.org/drawingml/2006/table">
            <a:tbl>
              <a:tblPr>
                <a:tableStyleId>{5C22544A-7EE6-4342-B048-85BDC9FD1C3A}</a:tableStyleId>
              </a:tblPr>
              <a:tblGrid>
                <a:gridCol w="4469657">
                  <a:extLst>
                    <a:ext uri="{9D8B030D-6E8A-4147-A177-3AD203B41FA5}">
                      <a16:colId xmlns:a16="http://schemas.microsoft.com/office/drawing/2014/main" val="20000"/>
                    </a:ext>
                  </a:extLst>
                </a:gridCol>
              </a:tblGrid>
              <a:tr h="452677">
                <a:tc>
                  <a:txBody>
                    <a:bodyPr/>
                    <a:lstStyle/>
                    <a:p>
                      <a:pPr algn="l" fontAlgn="ctr"/>
                      <a:r>
                        <a:rPr lang="en-US" sz="1400" u="none" strike="noStrike" dirty="0">
                          <a:effectLst/>
                        </a:rPr>
                        <a:t>Request</a:t>
                      </a:r>
                      <a:r>
                        <a:rPr lang="en-US" sz="1400" u="none" strike="noStrike" baseline="0" dirty="0">
                          <a:effectLst/>
                        </a:rPr>
                        <a:t> </a:t>
                      </a:r>
                      <a:r>
                        <a:rPr lang="en-US" sz="1400" u="none" strike="noStrike" dirty="0">
                          <a:effectLst/>
                        </a:rPr>
                        <a:t>to Fill &amp; Approval</a:t>
                      </a:r>
                      <a:endParaRPr lang="en-US" sz="1400" b="1" i="0" u="none" strike="noStrike" dirty="0">
                        <a:solidFill>
                          <a:srgbClr val="000000"/>
                        </a:solidFill>
                        <a:effectLst/>
                        <a:latin typeface="Calibri"/>
                      </a:endParaRPr>
                    </a:p>
                  </a:txBody>
                  <a:tcPr marL="9525" marR="9525" marT="9525" marB="0" anchor="ctr">
                    <a:solidFill>
                      <a:schemeClr val="accent6">
                        <a:lumMod val="60000"/>
                        <a:lumOff val="40000"/>
                      </a:schemeClr>
                    </a:solidFill>
                  </a:tcPr>
                </a:tc>
                <a:extLst>
                  <a:ext uri="{0D108BD9-81ED-4DB2-BD59-A6C34878D82A}">
                    <a16:rowId xmlns:a16="http://schemas.microsoft.com/office/drawing/2014/main" val="10000"/>
                  </a:ext>
                </a:extLst>
              </a:tr>
            </a:tbl>
          </a:graphicData>
        </a:graphic>
      </p:graphicFrame>
      <p:graphicFrame>
        <p:nvGraphicFramePr>
          <p:cNvPr id="11" name="Table 10"/>
          <p:cNvGraphicFramePr>
            <a:graphicFrameLocks noGrp="1"/>
          </p:cNvGraphicFramePr>
          <p:nvPr>
            <p:extLst>
              <p:ext uri="{D42A27DB-BD31-4B8C-83A1-F6EECF244321}">
                <p14:modId xmlns:p14="http://schemas.microsoft.com/office/powerpoint/2010/main" val="2020359681"/>
              </p:ext>
            </p:extLst>
          </p:nvPr>
        </p:nvGraphicFramePr>
        <p:xfrm>
          <a:off x="2954215" y="2238753"/>
          <a:ext cx="3937095" cy="2034270"/>
        </p:xfrm>
        <a:graphic>
          <a:graphicData uri="http://schemas.openxmlformats.org/drawingml/2006/table">
            <a:tbl>
              <a:tblPr>
                <a:tableStyleId>{5C22544A-7EE6-4342-B048-85BDC9FD1C3A}</a:tableStyleId>
              </a:tblPr>
              <a:tblGrid>
                <a:gridCol w="532340">
                  <a:extLst>
                    <a:ext uri="{9D8B030D-6E8A-4147-A177-3AD203B41FA5}">
                      <a16:colId xmlns:a16="http://schemas.microsoft.com/office/drawing/2014/main" val="20000"/>
                    </a:ext>
                  </a:extLst>
                </a:gridCol>
                <a:gridCol w="532340">
                  <a:extLst>
                    <a:ext uri="{9D8B030D-6E8A-4147-A177-3AD203B41FA5}">
                      <a16:colId xmlns:a16="http://schemas.microsoft.com/office/drawing/2014/main" val="20001"/>
                    </a:ext>
                  </a:extLst>
                </a:gridCol>
                <a:gridCol w="532340">
                  <a:extLst>
                    <a:ext uri="{9D8B030D-6E8A-4147-A177-3AD203B41FA5}">
                      <a16:colId xmlns:a16="http://schemas.microsoft.com/office/drawing/2014/main" val="20002"/>
                    </a:ext>
                  </a:extLst>
                </a:gridCol>
                <a:gridCol w="532340">
                  <a:extLst>
                    <a:ext uri="{9D8B030D-6E8A-4147-A177-3AD203B41FA5}">
                      <a16:colId xmlns:a16="http://schemas.microsoft.com/office/drawing/2014/main" val="20003"/>
                    </a:ext>
                  </a:extLst>
                </a:gridCol>
                <a:gridCol w="1807735">
                  <a:extLst>
                    <a:ext uri="{9D8B030D-6E8A-4147-A177-3AD203B41FA5}">
                      <a16:colId xmlns:a16="http://schemas.microsoft.com/office/drawing/2014/main" val="20004"/>
                    </a:ext>
                  </a:extLst>
                </a:gridCol>
              </a:tblGrid>
              <a:tr h="406854">
                <a:tc>
                  <a:txBody>
                    <a:bodyPr/>
                    <a:lstStyle/>
                    <a:p>
                      <a:pPr algn="l" fontAlgn="ctr"/>
                      <a:endParaRPr lang="en-US" sz="1100" b="0" i="0" u="none" strike="noStrike" dirty="0">
                        <a:solidFill>
                          <a:srgbClr val="000000"/>
                        </a:solidFill>
                        <a:effectLst/>
                        <a:latin typeface="Calibri"/>
                      </a:endParaRPr>
                    </a:p>
                  </a:txBody>
                  <a:tcPr marL="9525" marR="9525" marT="9525" marB="0" anchor="ctr">
                    <a:noFill/>
                  </a:tcPr>
                </a:tc>
                <a:tc>
                  <a:txBody>
                    <a:bodyPr/>
                    <a:lstStyle/>
                    <a:p>
                      <a:pPr algn="l" fontAlgn="ctr"/>
                      <a:endParaRPr lang="en-US" sz="1100" b="0" i="0" u="none" strike="noStrike" dirty="0">
                        <a:solidFill>
                          <a:srgbClr val="000000"/>
                        </a:solidFill>
                        <a:effectLst/>
                        <a:latin typeface="Calibri"/>
                      </a:endParaRPr>
                    </a:p>
                  </a:txBody>
                  <a:tcPr marL="9525" marR="9525" marT="9525" marB="0" anchor="ctr">
                    <a:noFill/>
                  </a:tcPr>
                </a:tc>
                <a:tc>
                  <a:txBody>
                    <a:bodyPr/>
                    <a:lstStyle/>
                    <a:p>
                      <a:pPr algn="l" fontAlgn="ctr"/>
                      <a:endParaRPr lang="en-US" sz="1100" b="0" i="0" u="none" strike="noStrike" dirty="0">
                        <a:solidFill>
                          <a:srgbClr val="000000"/>
                        </a:solidFill>
                        <a:effectLst/>
                        <a:latin typeface="Calibri"/>
                      </a:endParaRPr>
                    </a:p>
                  </a:txBody>
                  <a:tcPr marL="9525" marR="9525" marT="9525" marB="0" anchor="ctr">
                    <a:noFill/>
                  </a:tcPr>
                </a:tc>
                <a:tc>
                  <a:txBody>
                    <a:bodyPr/>
                    <a:lstStyle/>
                    <a:p>
                      <a:pPr algn="l" fontAlgn="ctr"/>
                      <a:r>
                        <a:rPr lang="en-US" sz="1100" u="none" strike="noStrike" dirty="0">
                          <a:effectLst/>
                        </a:rPr>
                        <a:t> </a:t>
                      </a:r>
                      <a:endParaRPr lang="en-US" sz="1100" b="0" i="0" u="none" strike="noStrike" dirty="0">
                        <a:solidFill>
                          <a:srgbClr val="000000"/>
                        </a:solidFill>
                        <a:effectLst/>
                        <a:latin typeface="Calibri"/>
                      </a:endParaRPr>
                    </a:p>
                  </a:txBody>
                  <a:tcPr marL="9525" marR="9525" marT="9525" marB="0" anchor="ctr">
                    <a:noFill/>
                  </a:tcPr>
                </a:tc>
                <a:tc>
                  <a:txBody>
                    <a:bodyPr/>
                    <a:lstStyle/>
                    <a:p>
                      <a:pPr algn="l" fontAlgn="ctr"/>
                      <a:r>
                        <a:rPr lang="en-US" sz="1400" u="none" strike="noStrike" dirty="0">
                          <a:effectLst/>
                        </a:rPr>
                        <a:t>  Approval &amp; Offer</a:t>
                      </a:r>
                      <a:endParaRPr lang="en-US" sz="1400" b="1" i="0" u="none" strike="noStrike" dirty="0">
                        <a:solidFill>
                          <a:srgbClr val="000000"/>
                        </a:solidFill>
                        <a:effectLst/>
                        <a:latin typeface="Calibri"/>
                      </a:endParaRPr>
                    </a:p>
                  </a:txBody>
                  <a:tcPr marL="9525" marR="9525" marT="9525" marB="0" anchor="ctr">
                    <a:solidFill>
                      <a:schemeClr val="accent6">
                        <a:lumMod val="60000"/>
                        <a:lumOff val="40000"/>
                      </a:schemeClr>
                    </a:solidFill>
                  </a:tcPr>
                </a:tc>
                <a:extLst>
                  <a:ext uri="{0D108BD9-81ED-4DB2-BD59-A6C34878D82A}">
                    <a16:rowId xmlns:a16="http://schemas.microsoft.com/office/drawing/2014/main" val="10000"/>
                  </a:ext>
                </a:extLst>
              </a:tr>
              <a:tr h="406854">
                <a:tc>
                  <a:txBody>
                    <a:bodyPr/>
                    <a:lstStyle/>
                    <a:p>
                      <a:pPr algn="l" fontAlgn="ctr"/>
                      <a:endParaRPr lang="en-US" sz="1100" b="0" i="0" u="none" strike="noStrike" dirty="0">
                        <a:solidFill>
                          <a:srgbClr val="000000"/>
                        </a:solidFill>
                        <a:effectLst/>
                        <a:latin typeface="Calibri"/>
                      </a:endParaRPr>
                    </a:p>
                  </a:txBody>
                  <a:tcPr marL="9525" marR="9525" marT="9525" marB="0" anchor="ctr">
                    <a:noFill/>
                  </a:tcPr>
                </a:tc>
                <a:tc>
                  <a:txBody>
                    <a:bodyPr/>
                    <a:lstStyle/>
                    <a:p>
                      <a:pPr algn="l" fontAlgn="ctr"/>
                      <a:endParaRPr lang="en-US" sz="1100" b="0" i="0" u="none" strike="noStrike" dirty="0">
                        <a:solidFill>
                          <a:srgbClr val="000000"/>
                        </a:solidFill>
                        <a:effectLst/>
                        <a:latin typeface="Calibri"/>
                      </a:endParaRPr>
                    </a:p>
                  </a:txBody>
                  <a:tcPr marL="9525" marR="9525" marT="9525" marB="0" anchor="ctr">
                    <a:noFill/>
                  </a:tcPr>
                </a:tc>
                <a:tc>
                  <a:txBody>
                    <a:bodyPr/>
                    <a:lstStyle/>
                    <a:p>
                      <a:pPr algn="l" fontAlgn="ctr"/>
                      <a:r>
                        <a:rPr lang="en-US" sz="1100" u="none" strike="noStrike" dirty="0">
                          <a:effectLst/>
                        </a:rPr>
                        <a:t> </a:t>
                      </a:r>
                      <a:endParaRPr lang="en-US" sz="1100" b="0" i="0" u="none" strike="noStrike" dirty="0">
                        <a:solidFill>
                          <a:srgbClr val="000000"/>
                        </a:solidFill>
                        <a:effectLst/>
                        <a:latin typeface="Calibri"/>
                      </a:endParaRPr>
                    </a:p>
                  </a:txBody>
                  <a:tcPr marL="9525" marR="9525" marT="9525" marB="0" anchor="ctr">
                    <a:noFill/>
                  </a:tcPr>
                </a:tc>
                <a:tc gridSpan="2">
                  <a:txBody>
                    <a:bodyPr/>
                    <a:lstStyle/>
                    <a:p>
                      <a:pPr algn="l" fontAlgn="ctr"/>
                      <a:r>
                        <a:rPr lang="en-US" sz="1400" u="none" strike="noStrike" dirty="0">
                          <a:effectLst/>
                        </a:rPr>
                        <a:t>  Candidate Selection</a:t>
                      </a:r>
                      <a:endParaRPr lang="en-US" sz="1400" b="1" i="0" u="none" strike="noStrike" dirty="0">
                        <a:solidFill>
                          <a:srgbClr val="000000"/>
                        </a:solidFill>
                        <a:effectLst/>
                        <a:latin typeface="Calibri"/>
                      </a:endParaRPr>
                    </a:p>
                  </a:txBody>
                  <a:tcPr marL="9525" marR="9525" marT="9525" marB="0" anchor="ctr">
                    <a:solidFill>
                      <a:schemeClr val="accent6">
                        <a:lumMod val="60000"/>
                        <a:lumOff val="40000"/>
                      </a:schemeClr>
                    </a:solidFill>
                  </a:tcPr>
                </a:tc>
                <a:tc hMerge="1">
                  <a:txBody>
                    <a:bodyPr/>
                    <a:lstStyle/>
                    <a:p>
                      <a:endParaRPr lang="en-US"/>
                    </a:p>
                  </a:txBody>
                  <a:tcPr/>
                </a:tc>
                <a:extLst>
                  <a:ext uri="{0D108BD9-81ED-4DB2-BD59-A6C34878D82A}">
                    <a16:rowId xmlns:a16="http://schemas.microsoft.com/office/drawing/2014/main" val="10001"/>
                  </a:ext>
                </a:extLst>
              </a:tr>
              <a:tr h="406854">
                <a:tc>
                  <a:txBody>
                    <a:bodyPr/>
                    <a:lstStyle/>
                    <a:p>
                      <a:pPr algn="l" fontAlgn="ctr"/>
                      <a:endParaRPr lang="en-US" sz="1100" b="0" i="0" u="none" strike="noStrike" dirty="0">
                        <a:solidFill>
                          <a:srgbClr val="000000"/>
                        </a:solidFill>
                        <a:effectLst/>
                        <a:latin typeface="Calibri"/>
                      </a:endParaRPr>
                    </a:p>
                  </a:txBody>
                  <a:tcPr marL="9525" marR="9525" marT="9525" marB="0" anchor="ctr">
                    <a:noFill/>
                  </a:tcPr>
                </a:tc>
                <a:tc>
                  <a:txBody>
                    <a:bodyPr/>
                    <a:lstStyle/>
                    <a:p>
                      <a:pPr algn="l" fontAlgn="ctr"/>
                      <a:r>
                        <a:rPr lang="en-US" sz="1100" u="none" strike="noStrike" dirty="0">
                          <a:effectLst/>
                        </a:rPr>
                        <a:t> </a:t>
                      </a:r>
                      <a:endParaRPr lang="en-US" sz="1100" b="0" i="0" u="none" strike="noStrike" dirty="0">
                        <a:solidFill>
                          <a:srgbClr val="000000"/>
                        </a:solidFill>
                        <a:effectLst/>
                        <a:latin typeface="Calibri"/>
                      </a:endParaRPr>
                    </a:p>
                  </a:txBody>
                  <a:tcPr marL="9525" marR="9525" marT="9525" marB="0" anchor="ctr">
                    <a:noFill/>
                  </a:tcPr>
                </a:tc>
                <a:tc gridSpan="3">
                  <a:txBody>
                    <a:bodyPr/>
                    <a:lstStyle/>
                    <a:p>
                      <a:pPr algn="l" fontAlgn="ctr"/>
                      <a:r>
                        <a:rPr lang="en-US" sz="1400" u="none" strike="noStrike" dirty="0">
                          <a:effectLst/>
                        </a:rPr>
                        <a:t>  Interview &amp; Consensus</a:t>
                      </a:r>
                      <a:endParaRPr lang="en-US" sz="1400" b="1" i="0" u="none" strike="noStrike" dirty="0">
                        <a:solidFill>
                          <a:srgbClr val="000000"/>
                        </a:solidFill>
                        <a:effectLst/>
                        <a:latin typeface="Calibri"/>
                      </a:endParaRPr>
                    </a:p>
                  </a:txBody>
                  <a:tcPr marL="9525" marR="9525" marT="9525" marB="0" anchor="ctr">
                    <a:solidFill>
                      <a:schemeClr val="accent6">
                        <a:lumMod val="60000"/>
                        <a:lumOff val="40000"/>
                      </a:schemeClr>
                    </a:solid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2"/>
                  </a:ext>
                </a:extLst>
              </a:tr>
              <a:tr h="406854">
                <a:tc>
                  <a:txBody>
                    <a:bodyPr/>
                    <a:lstStyle/>
                    <a:p>
                      <a:pPr algn="l" fontAlgn="ctr"/>
                      <a:r>
                        <a:rPr lang="en-US" sz="1100" u="none" strike="noStrike" dirty="0">
                          <a:effectLst/>
                        </a:rPr>
                        <a:t> </a:t>
                      </a:r>
                      <a:endParaRPr lang="en-US" sz="1100" b="0" i="0" u="none" strike="noStrike" dirty="0">
                        <a:solidFill>
                          <a:srgbClr val="000000"/>
                        </a:solidFill>
                        <a:effectLst/>
                        <a:latin typeface="Calibri"/>
                      </a:endParaRPr>
                    </a:p>
                  </a:txBody>
                  <a:tcPr marL="9525" marR="9525" marT="9525" marB="0" anchor="ctr">
                    <a:noFill/>
                  </a:tcPr>
                </a:tc>
                <a:tc gridSpan="4">
                  <a:txBody>
                    <a:bodyPr/>
                    <a:lstStyle/>
                    <a:p>
                      <a:pPr algn="l" fontAlgn="ctr"/>
                      <a:r>
                        <a:rPr lang="en-US" sz="1400" u="none" strike="noStrike" dirty="0">
                          <a:effectLst/>
                        </a:rPr>
                        <a:t>  Initial Screening of Resume</a:t>
                      </a:r>
                      <a:endParaRPr lang="en-US" sz="1400" b="1" i="0" u="none" strike="noStrike" dirty="0">
                        <a:solidFill>
                          <a:srgbClr val="000000"/>
                        </a:solidFill>
                        <a:effectLst/>
                        <a:latin typeface="Calibri"/>
                      </a:endParaRPr>
                    </a:p>
                  </a:txBody>
                  <a:tcPr marL="9525" marR="9525" marT="9525" marB="0" anchor="ctr">
                    <a:solidFill>
                      <a:schemeClr val="accent6">
                        <a:lumMod val="60000"/>
                        <a:lumOff val="40000"/>
                      </a:schemeClr>
                    </a:solidFill>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3"/>
                  </a:ext>
                </a:extLst>
              </a:tr>
              <a:tr h="406854">
                <a:tc gridSpan="5">
                  <a:txBody>
                    <a:bodyPr/>
                    <a:lstStyle/>
                    <a:p>
                      <a:pPr algn="l" fontAlgn="ctr"/>
                      <a:r>
                        <a:rPr lang="en-US" sz="1400" u="none" strike="noStrike" dirty="0">
                          <a:effectLst/>
                        </a:rPr>
                        <a:t>Posting &amp; Recruitment</a:t>
                      </a:r>
                      <a:endParaRPr lang="en-US" sz="1400" b="1" i="0" u="none" strike="noStrike" dirty="0">
                        <a:solidFill>
                          <a:srgbClr val="000000"/>
                        </a:solidFill>
                        <a:effectLst/>
                        <a:latin typeface="Calibri"/>
                      </a:endParaRPr>
                    </a:p>
                  </a:txBody>
                  <a:tcPr marL="9525" marR="9525" marT="9525" marB="0" anchor="ctr">
                    <a:solidFill>
                      <a:schemeClr val="accent6">
                        <a:lumMod val="60000"/>
                        <a:lumOff val="40000"/>
                      </a:schemeClr>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4"/>
                  </a:ext>
                </a:extLst>
              </a:tr>
            </a:tbl>
          </a:graphicData>
        </a:graphic>
      </p:graphicFrame>
      <p:sp>
        <p:nvSpPr>
          <p:cNvPr id="4" name="Action Button: Blank 3">
            <a:hlinkClick r:id="" action="ppaction://hlinkshowjump?jump=nextslide" highlightClick="1"/>
            <a:extLst>
              <a:ext uri="{FF2B5EF4-FFF2-40B4-BE49-F238E27FC236}">
                <a16:creationId xmlns:a16="http://schemas.microsoft.com/office/drawing/2014/main" id="{2D19D0DC-EA89-8C2C-E9D2-807953D45C24}"/>
              </a:ext>
            </a:extLst>
          </p:cNvPr>
          <p:cNvSpPr/>
          <p:nvPr/>
        </p:nvSpPr>
        <p:spPr>
          <a:xfrm>
            <a:off x="0" y="-1960"/>
            <a:ext cx="9144000" cy="6859960"/>
          </a:xfrm>
          <a:prstGeom prst="actionButtonBlank">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08438504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4"/>
          <p:cNvSpPr>
            <a:spLocks noGrp="1"/>
          </p:cNvSpPr>
          <p:nvPr>
            <p:ph type="title"/>
          </p:nvPr>
        </p:nvSpPr>
        <p:spPr>
          <a:xfrm>
            <a:off x="457200" y="634604"/>
            <a:ext cx="8229600" cy="857250"/>
          </a:xfrm>
        </p:spPr>
        <p:txBody>
          <a:bodyPr>
            <a:normAutofit/>
          </a:bodyPr>
          <a:lstStyle/>
          <a:p>
            <a:r>
              <a:rPr lang="en-US" sz="4400" dirty="0"/>
              <a:t>Steps of a Job Analysis</a:t>
            </a:r>
          </a:p>
        </p:txBody>
      </p:sp>
      <p:sp>
        <p:nvSpPr>
          <p:cNvPr id="2" name="TextBox 1"/>
          <p:cNvSpPr txBox="1"/>
          <p:nvPr/>
        </p:nvSpPr>
        <p:spPr>
          <a:xfrm>
            <a:off x="457200" y="1685392"/>
            <a:ext cx="7924800" cy="4093428"/>
          </a:xfrm>
          <a:prstGeom prst="rect">
            <a:avLst/>
          </a:prstGeom>
          <a:noFill/>
        </p:spPr>
        <p:txBody>
          <a:bodyPr wrap="square" rtlCol="0">
            <a:spAutoFit/>
          </a:bodyPr>
          <a:lstStyle/>
          <a:p>
            <a:pPr marL="342900" indent="-342900">
              <a:buFont typeface="+mj-lt"/>
              <a:buAutoNum type="arabicPeriod"/>
            </a:pPr>
            <a:r>
              <a:rPr lang="en-US" sz="2000" dirty="0"/>
              <a:t>Gather job performance information (reports, standards, position descriptions)</a:t>
            </a:r>
          </a:p>
          <a:p>
            <a:pPr marL="342900" indent="-342900">
              <a:buFont typeface="+mj-lt"/>
              <a:buAutoNum type="arabicPeriod"/>
            </a:pPr>
            <a:endParaRPr lang="en-US" sz="2000" dirty="0"/>
          </a:p>
          <a:p>
            <a:pPr marL="342900" indent="-342900">
              <a:buFont typeface="+mj-lt"/>
              <a:buAutoNum type="arabicPeriod"/>
            </a:pPr>
            <a:r>
              <a:rPr lang="en-US" sz="2000" dirty="0"/>
              <a:t>Talk to high performers and others</a:t>
            </a:r>
          </a:p>
          <a:p>
            <a:pPr marL="342900" indent="-342900">
              <a:buFont typeface="+mj-lt"/>
              <a:buAutoNum type="arabicPeriod"/>
            </a:pPr>
            <a:endParaRPr lang="en-US" sz="2000" dirty="0"/>
          </a:p>
          <a:p>
            <a:pPr marL="342900" indent="-342900">
              <a:buFont typeface="+mj-lt"/>
              <a:buAutoNum type="arabicPeriod"/>
            </a:pPr>
            <a:r>
              <a:rPr lang="en-US" sz="2000" dirty="0"/>
              <a:t>Note behaviors that identify the best workers</a:t>
            </a:r>
          </a:p>
          <a:p>
            <a:pPr marL="342900" indent="-342900">
              <a:buFont typeface="+mj-lt"/>
              <a:buAutoNum type="arabicPeriod"/>
            </a:pPr>
            <a:endParaRPr lang="en-US" sz="2000" dirty="0"/>
          </a:p>
          <a:p>
            <a:pPr marL="342900" indent="-342900">
              <a:buFont typeface="+mj-lt"/>
              <a:buAutoNum type="arabicPeriod"/>
            </a:pPr>
            <a:r>
              <a:rPr lang="en-US" sz="2000" dirty="0"/>
              <a:t>Note competencies (knowledge, skills, abilities, and attitudes) that relate to each important behavior</a:t>
            </a:r>
          </a:p>
          <a:p>
            <a:pPr marL="342900" indent="-342900">
              <a:buFont typeface="+mj-lt"/>
              <a:buAutoNum type="arabicPeriod"/>
            </a:pPr>
            <a:endParaRPr lang="en-US" sz="2000" dirty="0"/>
          </a:p>
          <a:p>
            <a:pPr marL="342900" indent="-342900">
              <a:buFont typeface="+mj-lt"/>
              <a:buAutoNum type="arabicPeriod"/>
            </a:pPr>
            <a:r>
              <a:rPr lang="en-US" sz="2000" dirty="0"/>
              <a:t>Think about how these might be used in evaluating a candidates past behaviors</a:t>
            </a:r>
          </a:p>
          <a:p>
            <a:endParaRPr lang="en-US" sz="2000" dirty="0"/>
          </a:p>
        </p:txBody>
      </p:sp>
      <p:sp>
        <p:nvSpPr>
          <p:cNvPr id="3" name="Action Button: Blank 2">
            <a:hlinkClick r:id="" action="ppaction://hlinkshowjump?jump=nextslide" highlightClick="1"/>
            <a:extLst>
              <a:ext uri="{FF2B5EF4-FFF2-40B4-BE49-F238E27FC236}">
                <a16:creationId xmlns:a16="http://schemas.microsoft.com/office/drawing/2014/main" id="{6D433E18-8D30-ADCC-0863-0934FCEF2967}"/>
              </a:ext>
            </a:extLst>
          </p:cNvPr>
          <p:cNvSpPr/>
          <p:nvPr/>
        </p:nvSpPr>
        <p:spPr>
          <a:xfrm>
            <a:off x="0" y="0"/>
            <a:ext cx="9144000" cy="6858000"/>
          </a:xfrm>
          <a:prstGeom prst="actionButtonBlank">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15452492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4"/>
          <p:cNvSpPr>
            <a:spLocks noGrp="1"/>
          </p:cNvSpPr>
          <p:nvPr>
            <p:ph type="title"/>
          </p:nvPr>
        </p:nvSpPr>
        <p:spPr>
          <a:xfrm>
            <a:off x="457200" y="634604"/>
            <a:ext cx="8229600" cy="857250"/>
          </a:xfrm>
        </p:spPr>
        <p:txBody>
          <a:bodyPr>
            <a:normAutofit/>
          </a:bodyPr>
          <a:lstStyle/>
          <a:p>
            <a:r>
              <a:rPr lang="en-US" sz="4400" dirty="0"/>
              <a:t>What is Job Analysis?</a:t>
            </a:r>
          </a:p>
        </p:txBody>
      </p:sp>
      <p:sp>
        <p:nvSpPr>
          <p:cNvPr id="2" name="TextBox 1"/>
          <p:cNvSpPr txBox="1"/>
          <p:nvPr/>
        </p:nvSpPr>
        <p:spPr>
          <a:xfrm>
            <a:off x="457200" y="1580617"/>
            <a:ext cx="7924800" cy="4708981"/>
          </a:xfrm>
          <a:prstGeom prst="rect">
            <a:avLst/>
          </a:prstGeom>
          <a:noFill/>
        </p:spPr>
        <p:txBody>
          <a:bodyPr wrap="square" rtlCol="0">
            <a:spAutoFit/>
          </a:bodyPr>
          <a:lstStyle/>
          <a:p>
            <a:r>
              <a:rPr lang="en-US" sz="2000" dirty="0"/>
              <a:t>Job Analysis is taking a careful look at what workers do and what competencies distinguish the best performers.</a:t>
            </a:r>
          </a:p>
          <a:p>
            <a:endParaRPr lang="en-US" sz="2000" dirty="0"/>
          </a:p>
          <a:p>
            <a:r>
              <a:rPr lang="en-US" sz="2000" dirty="0"/>
              <a:t>If you miss critical information, you could end up not paying an employee correctly or hiring someone who lacks an essential skill needed for performing the job.</a:t>
            </a:r>
          </a:p>
          <a:p>
            <a:endParaRPr lang="en-US" sz="2000" dirty="0"/>
          </a:p>
          <a:p>
            <a:r>
              <a:rPr lang="en-US" sz="2000" dirty="0"/>
              <a:t>The job analysis is useful in providing an overview of the fundamental requirements of any position.</a:t>
            </a:r>
          </a:p>
          <a:p>
            <a:endParaRPr lang="en-US" sz="2000" dirty="0"/>
          </a:p>
          <a:p>
            <a:r>
              <a:rPr lang="en-US" sz="2000" dirty="0"/>
              <a:t>The more information you can gather, the easier you will find the actual writing of a functional job description. Make sure it is clear and concise. Ask yourself, “If somebody else read this, would they know what the person in this position actually does?”</a:t>
            </a:r>
          </a:p>
          <a:p>
            <a:endParaRPr lang="en-US" sz="2000" dirty="0"/>
          </a:p>
        </p:txBody>
      </p:sp>
      <p:sp>
        <p:nvSpPr>
          <p:cNvPr id="3" name="Action Button: Blank 2">
            <a:hlinkClick r:id="" action="ppaction://hlinkshowjump?jump=nextslide" highlightClick="1"/>
            <a:extLst>
              <a:ext uri="{FF2B5EF4-FFF2-40B4-BE49-F238E27FC236}">
                <a16:creationId xmlns:a16="http://schemas.microsoft.com/office/drawing/2014/main" id="{2C247893-8701-E204-EE7F-6B9D275A710D}"/>
              </a:ext>
            </a:extLst>
          </p:cNvPr>
          <p:cNvSpPr/>
          <p:nvPr/>
        </p:nvSpPr>
        <p:spPr>
          <a:xfrm>
            <a:off x="0" y="0"/>
            <a:ext cx="9144000" cy="6858000"/>
          </a:xfrm>
          <a:prstGeom prst="actionButtonBlank">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14638660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t>Quick Quiz</a:t>
            </a:r>
          </a:p>
        </p:txBody>
      </p:sp>
      <p:sp>
        <p:nvSpPr>
          <p:cNvPr id="6" name="Content Placeholder 5"/>
          <p:cNvSpPr>
            <a:spLocks noGrp="1"/>
          </p:cNvSpPr>
          <p:nvPr>
            <p:ph idx="1"/>
          </p:nvPr>
        </p:nvSpPr>
        <p:spPr>
          <a:xfrm>
            <a:off x="457200" y="2057402"/>
            <a:ext cx="8229600" cy="2133599"/>
          </a:xfrm>
        </p:spPr>
        <p:txBody>
          <a:bodyPr>
            <a:normAutofit lnSpcReduction="10000"/>
          </a:bodyPr>
          <a:lstStyle/>
          <a:p>
            <a:pPr marL="0" indent="0">
              <a:buNone/>
            </a:pPr>
            <a:r>
              <a:rPr lang="en-US" sz="2000" dirty="0"/>
              <a:t>Which of these should be your primary focus in analyzing a job in order to plan your structured interview?</a:t>
            </a:r>
          </a:p>
          <a:p>
            <a:pPr marL="457200" indent="-457200">
              <a:buFont typeface="+mj-lt"/>
              <a:buAutoNum type="alphaUcPeriod"/>
            </a:pPr>
            <a:r>
              <a:rPr lang="en-US" sz="2000" dirty="0"/>
              <a:t>The training and experience of current workers.</a:t>
            </a:r>
          </a:p>
          <a:p>
            <a:pPr marL="457200" indent="-457200">
              <a:buFont typeface="+mj-lt"/>
              <a:buAutoNum type="alphaUcPeriod"/>
            </a:pPr>
            <a:r>
              <a:rPr lang="en-US" sz="2000" dirty="0"/>
              <a:t>The duties and responsibilities of the job class.</a:t>
            </a:r>
          </a:p>
          <a:p>
            <a:pPr marL="457200" indent="-457200">
              <a:buFont typeface="+mj-lt"/>
              <a:buAutoNum type="alphaUcPeriod"/>
            </a:pPr>
            <a:r>
              <a:rPr lang="en-US" sz="2000" dirty="0"/>
              <a:t>Job behaviors that show differences in performance.</a:t>
            </a:r>
          </a:p>
          <a:p>
            <a:pPr marL="457200" indent="-457200">
              <a:buFont typeface="+mj-lt"/>
              <a:buAutoNum type="alphaUcPeriod"/>
            </a:pPr>
            <a:r>
              <a:rPr lang="en-US" sz="2000" dirty="0"/>
              <a:t>Tasks that most workers are expected to do well.</a:t>
            </a:r>
          </a:p>
        </p:txBody>
      </p:sp>
      <p:sp>
        <p:nvSpPr>
          <p:cNvPr id="2" name="TextBox 1"/>
          <p:cNvSpPr txBox="1"/>
          <p:nvPr/>
        </p:nvSpPr>
        <p:spPr>
          <a:xfrm>
            <a:off x="2362200" y="4343400"/>
            <a:ext cx="304800" cy="369332"/>
          </a:xfrm>
          <a:prstGeom prst="rect">
            <a:avLst/>
          </a:prstGeom>
          <a:solidFill>
            <a:srgbClr val="D39959"/>
          </a:solidFill>
        </p:spPr>
        <p:txBody>
          <a:bodyPr wrap="square" rtlCol="0">
            <a:spAutoFit/>
          </a:bodyPr>
          <a:lstStyle/>
          <a:p>
            <a:r>
              <a:rPr lang="en-US" dirty="0"/>
              <a:t>A</a:t>
            </a:r>
          </a:p>
        </p:txBody>
      </p:sp>
      <p:sp>
        <p:nvSpPr>
          <p:cNvPr id="7" name="TextBox 6"/>
          <p:cNvSpPr txBox="1"/>
          <p:nvPr/>
        </p:nvSpPr>
        <p:spPr>
          <a:xfrm>
            <a:off x="2895600" y="4356616"/>
            <a:ext cx="304800" cy="369332"/>
          </a:xfrm>
          <a:prstGeom prst="rect">
            <a:avLst/>
          </a:prstGeom>
          <a:solidFill>
            <a:srgbClr val="D39959"/>
          </a:solidFill>
        </p:spPr>
        <p:txBody>
          <a:bodyPr wrap="square" rtlCol="0">
            <a:spAutoFit/>
          </a:bodyPr>
          <a:lstStyle/>
          <a:p>
            <a:r>
              <a:rPr lang="en-US" dirty="0"/>
              <a:t>B</a:t>
            </a:r>
          </a:p>
        </p:txBody>
      </p:sp>
      <p:sp>
        <p:nvSpPr>
          <p:cNvPr id="8" name="TextBox 7"/>
          <p:cNvSpPr txBox="1"/>
          <p:nvPr/>
        </p:nvSpPr>
        <p:spPr>
          <a:xfrm>
            <a:off x="3467100" y="4350782"/>
            <a:ext cx="304800" cy="369332"/>
          </a:xfrm>
          <a:prstGeom prst="rect">
            <a:avLst/>
          </a:prstGeom>
          <a:solidFill>
            <a:srgbClr val="D39959"/>
          </a:solidFill>
        </p:spPr>
        <p:txBody>
          <a:bodyPr wrap="square" rtlCol="0">
            <a:spAutoFit/>
          </a:bodyPr>
          <a:lstStyle/>
          <a:p>
            <a:r>
              <a:rPr lang="en-US" dirty="0"/>
              <a:t>C</a:t>
            </a:r>
          </a:p>
        </p:txBody>
      </p:sp>
      <p:sp>
        <p:nvSpPr>
          <p:cNvPr id="9" name="TextBox 8"/>
          <p:cNvSpPr txBox="1"/>
          <p:nvPr/>
        </p:nvSpPr>
        <p:spPr>
          <a:xfrm>
            <a:off x="3962400" y="4343400"/>
            <a:ext cx="304800" cy="369332"/>
          </a:xfrm>
          <a:prstGeom prst="rect">
            <a:avLst/>
          </a:prstGeom>
          <a:solidFill>
            <a:srgbClr val="D39959"/>
          </a:solidFill>
        </p:spPr>
        <p:txBody>
          <a:bodyPr wrap="square" rtlCol="0">
            <a:spAutoFit/>
          </a:bodyPr>
          <a:lstStyle/>
          <a:p>
            <a:r>
              <a:rPr lang="en-US" dirty="0"/>
              <a:t>D</a:t>
            </a:r>
          </a:p>
        </p:txBody>
      </p:sp>
      <p:sp>
        <p:nvSpPr>
          <p:cNvPr id="3" name="Rectangle 2">
            <a:hlinkClick r:id="rId2" action="ppaction://hlinksldjump">
              <a:snd r:embed="rId3" name="bomb.wav"/>
            </a:hlinkClick>
          </p:cNvPr>
          <p:cNvSpPr/>
          <p:nvPr/>
        </p:nvSpPr>
        <p:spPr>
          <a:xfrm>
            <a:off x="2362200" y="4343400"/>
            <a:ext cx="304800" cy="369332"/>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Rectangle 3">
            <a:hlinkClick r:id="rId2" action="ppaction://hlinksldjump">
              <a:snd r:embed="rId3" name="bomb.wav"/>
            </a:hlinkClick>
          </p:cNvPr>
          <p:cNvSpPr/>
          <p:nvPr/>
        </p:nvSpPr>
        <p:spPr>
          <a:xfrm>
            <a:off x="2895600" y="4350782"/>
            <a:ext cx="304800" cy="36195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9">
            <a:hlinkClick r:id="rId4" action="ppaction://hlinksldjump">
              <a:snd r:embed="rId5" name="chimes.wav"/>
            </a:hlinkClick>
          </p:cNvPr>
          <p:cNvSpPr/>
          <p:nvPr/>
        </p:nvSpPr>
        <p:spPr>
          <a:xfrm>
            <a:off x="3467100" y="4350782"/>
            <a:ext cx="304800" cy="36195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Rectangle 10">
            <a:hlinkClick r:id="rId2" action="ppaction://hlinksldjump">
              <a:snd r:embed="rId3" name="bomb.wav"/>
            </a:hlinkClick>
          </p:cNvPr>
          <p:cNvSpPr/>
          <p:nvPr/>
        </p:nvSpPr>
        <p:spPr>
          <a:xfrm>
            <a:off x="3962400" y="4343400"/>
            <a:ext cx="304800" cy="369332"/>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60060004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Grp="1" noChangeAspect="1" noChangeArrowheads="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2895601" y="2209801"/>
            <a:ext cx="2188329" cy="214523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TextBox 2"/>
          <p:cNvSpPr txBox="1"/>
          <p:nvPr/>
        </p:nvSpPr>
        <p:spPr>
          <a:xfrm>
            <a:off x="2895600" y="1600200"/>
            <a:ext cx="2743200" cy="523220"/>
          </a:xfrm>
          <a:prstGeom prst="rect">
            <a:avLst/>
          </a:prstGeom>
          <a:noFill/>
        </p:spPr>
        <p:txBody>
          <a:bodyPr wrap="square" rtlCol="0">
            <a:spAutoFit/>
          </a:bodyPr>
          <a:lstStyle/>
          <a:p>
            <a:r>
              <a:rPr lang="en-US" sz="2800" dirty="0"/>
              <a:t>Sorry, incorrect</a:t>
            </a:r>
          </a:p>
        </p:txBody>
      </p:sp>
      <p:sp>
        <p:nvSpPr>
          <p:cNvPr id="7" name="Text Box 1028"/>
          <p:cNvSpPr txBox="1">
            <a:spLocks noChangeArrowheads="1"/>
          </p:cNvSpPr>
          <p:nvPr/>
        </p:nvSpPr>
        <p:spPr bwMode="auto">
          <a:xfrm>
            <a:off x="3200400" y="4724401"/>
            <a:ext cx="2932213" cy="461665"/>
          </a:xfrm>
          <a:prstGeom prst="rect">
            <a:avLst/>
          </a:prstGeom>
          <a:noFill/>
          <a:ln w="9525">
            <a:solidFill>
              <a:schemeClr val="hlink"/>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eaLnBrk="0" hangingPunct="0">
              <a:defRPr sz="2400">
                <a:solidFill>
                  <a:schemeClr val="tx1"/>
                </a:solidFill>
                <a:latin typeface="Arial" pitchFamily="34" charset="0"/>
              </a:defRPr>
            </a:lvl1pPr>
            <a:lvl2pPr marL="742950" indent="-285750" eaLnBrk="0" hangingPunct="0">
              <a:defRPr sz="2400">
                <a:solidFill>
                  <a:schemeClr val="tx1"/>
                </a:solidFill>
                <a:latin typeface="Arial" pitchFamily="34" charset="0"/>
              </a:defRPr>
            </a:lvl2pPr>
            <a:lvl3pPr marL="1143000" indent="-228600" eaLnBrk="0" hangingPunct="0">
              <a:defRPr sz="2400">
                <a:solidFill>
                  <a:schemeClr val="tx1"/>
                </a:solidFill>
                <a:latin typeface="Arial" pitchFamily="34" charset="0"/>
              </a:defRPr>
            </a:lvl3pPr>
            <a:lvl4pPr marL="1600200" indent="-228600" eaLnBrk="0" hangingPunct="0">
              <a:defRPr sz="2400">
                <a:solidFill>
                  <a:schemeClr val="tx1"/>
                </a:solidFill>
                <a:latin typeface="Arial" pitchFamily="34" charset="0"/>
              </a:defRPr>
            </a:lvl4pPr>
            <a:lvl5pPr marL="2057400" indent="-228600" eaLnBrk="0" hangingPunct="0">
              <a:defRPr sz="2400">
                <a:solidFill>
                  <a:schemeClr val="tx1"/>
                </a:solidFill>
                <a:latin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defRPr>
            </a:lvl9pPr>
          </a:lstStyle>
          <a:p>
            <a:pPr eaLnBrk="1" hangingPunct="1"/>
            <a:r>
              <a:rPr lang="en-US" altLang="en-US" dirty="0">
                <a:solidFill>
                  <a:schemeClr val="hlink"/>
                </a:solidFill>
                <a:latin typeface="Times New Roman" pitchFamily="18" charset="0"/>
                <a:hlinkClick r:id="" action="ppaction://hlinkshowjump?jump=lastslideviewed"/>
              </a:rPr>
              <a:t>Click here to try again</a:t>
            </a:r>
            <a:endParaRPr lang="en-US" altLang="en-US" dirty="0">
              <a:solidFill>
                <a:schemeClr val="hlink"/>
              </a:solidFill>
              <a:latin typeface="Times New Roman" pitchFamily="18" charset="0"/>
            </a:endParaRPr>
          </a:p>
        </p:txBody>
      </p:sp>
      <p:sp>
        <p:nvSpPr>
          <p:cNvPr id="4" name="Rectangle 3">
            <a:hlinkClick r:id="" action="ppaction://hlinkshowjump?jump=lastslideviewed"/>
          </p:cNvPr>
          <p:cNvSpPr/>
          <p:nvPr/>
        </p:nvSpPr>
        <p:spPr>
          <a:xfrm>
            <a:off x="0" y="0"/>
            <a:ext cx="9144000" cy="6857999"/>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66621720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pe01832_"/>
          <p:cNvPicPr>
            <a:picLocks noGrp="1" noChangeAspect="1" noChangeArrowheads="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3124201" y="2133600"/>
            <a:ext cx="2744709" cy="25078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AutoShape 4"/>
          <p:cNvSpPr>
            <a:spLocks noChangeArrowheads="1"/>
          </p:cNvSpPr>
          <p:nvPr/>
        </p:nvSpPr>
        <p:spPr bwMode="auto">
          <a:xfrm rot="13286530">
            <a:off x="761999" y="1709157"/>
            <a:ext cx="2057400" cy="2133600"/>
          </a:xfrm>
          <a:prstGeom prst="cloudCallout">
            <a:avLst>
              <a:gd name="adj1" fmla="val -43056"/>
              <a:gd name="adj2" fmla="val 61458"/>
            </a:avLst>
          </a:prstGeom>
          <a:solidFill>
            <a:srgbClr val="D39959"/>
          </a:solidFill>
          <a:ln w="9525">
            <a:solidFill>
              <a:schemeClr val="tx1"/>
            </a:solidFill>
            <a:round/>
            <a:headEnd/>
            <a:tailEnd/>
          </a:ln>
        </p:spPr>
        <p:txBody>
          <a:bodyPr rot="10800000"/>
          <a:lstStyle>
            <a:lvl1pPr eaLnBrk="0" hangingPunct="0">
              <a:defRPr sz="2400">
                <a:solidFill>
                  <a:schemeClr val="tx1"/>
                </a:solidFill>
                <a:latin typeface="Arial" pitchFamily="34" charset="0"/>
              </a:defRPr>
            </a:lvl1pPr>
            <a:lvl2pPr marL="742950" indent="-285750" eaLnBrk="0" hangingPunct="0">
              <a:defRPr sz="2400">
                <a:solidFill>
                  <a:schemeClr val="tx1"/>
                </a:solidFill>
                <a:latin typeface="Arial" pitchFamily="34" charset="0"/>
              </a:defRPr>
            </a:lvl2pPr>
            <a:lvl3pPr marL="1143000" indent="-228600" eaLnBrk="0" hangingPunct="0">
              <a:defRPr sz="2400">
                <a:solidFill>
                  <a:schemeClr val="tx1"/>
                </a:solidFill>
                <a:latin typeface="Arial" pitchFamily="34" charset="0"/>
              </a:defRPr>
            </a:lvl3pPr>
            <a:lvl4pPr marL="1600200" indent="-228600" eaLnBrk="0" hangingPunct="0">
              <a:defRPr sz="2400">
                <a:solidFill>
                  <a:schemeClr val="tx1"/>
                </a:solidFill>
                <a:latin typeface="Arial" pitchFamily="34" charset="0"/>
              </a:defRPr>
            </a:lvl4pPr>
            <a:lvl5pPr marL="2057400" indent="-228600" eaLnBrk="0" hangingPunct="0">
              <a:defRPr sz="2400">
                <a:solidFill>
                  <a:schemeClr val="tx1"/>
                </a:solidFill>
                <a:latin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defRPr>
            </a:lvl9pPr>
          </a:lstStyle>
          <a:p>
            <a:pPr algn="ctr" eaLnBrk="1" hangingPunct="1"/>
            <a:endParaRPr lang="en-US" altLang="en-US" dirty="0">
              <a:latin typeface="Times New Roman" pitchFamily="18" charset="0"/>
            </a:endParaRPr>
          </a:p>
        </p:txBody>
      </p:sp>
      <p:sp>
        <p:nvSpPr>
          <p:cNvPr id="8" name="Text Box 5"/>
          <p:cNvSpPr txBox="1">
            <a:spLocks noChangeArrowheads="1"/>
          </p:cNvSpPr>
          <p:nvPr/>
        </p:nvSpPr>
        <p:spPr bwMode="auto">
          <a:xfrm>
            <a:off x="762000" y="2655094"/>
            <a:ext cx="1962150"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pitchFamily="34" charset="0"/>
              </a:defRPr>
            </a:lvl1pPr>
            <a:lvl2pPr marL="742950" indent="-285750" eaLnBrk="0" hangingPunct="0">
              <a:defRPr sz="2400">
                <a:solidFill>
                  <a:schemeClr val="tx1"/>
                </a:solidFill>
                <a:latin typeface="Arial" pitchFamily="34" charset="0"/>
              </a:defRPr>
            </a:lvl2pPr>
            <a:lvl3pPr marL="1143000" indent="-228600" eaLnBrk="0" hangingPunct="0">
              <a:defRPr sz="2400">
                <a:solidFill>
                  <a:schemeClr val="tx1"/>
                </a:solidFill>
                <a:latin typeface="Arial" pitchFamily="34" charset="0"/>
              </a:defRPr>
            </a:lvl3pPr>
            <a:lvl4pPr marL="1600200" indent="-228600" eaLnBrk="0" hangingPunct="0">
              <a:defRPr sz="2400">
                <a:solidFill>
                  <a:schemeClr val="tx1"/>
                </a:solidFill>
                <a:latin typeface="Arial" pitchFamily="34" charset="0"/>
              </a:defRPr>
            </a:lvl4pPr>
            <a:lvl5pPr marL="2057400" indent="-228600" eaLnBrk="0" hangingPunct="0">
              <a:defRPr sz="2400">
                <a:solidFill>
                  <a:schemeClr val="tx1"/>
                </a:solidFill>
                <a:latin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defRPr>
            </a:lvl9pPr>
          </a:lstStyle>
          <a:p>
            <a:pPr eaLnBrk="1" hangingPunct="1"/>
            <a:r>
              <a:rPr lang="en-US" altLang="en-US" sz="2800" b="1" dirty="0">
                <a:latin typeface="Times New Roman" pitchFamily="18" charset="0"/>
              </a:rPr>
              <a:t>CORRECT</a:t>
            </a:r>
          </a:p>
        </p:txBody>
      </p:sp>
      <p:sp>
        <p:nvSpPr>
          <p:cNvPr id="9" name="Text Box 6"/>
          <p:cNvSpPr txBox="1">
            <a:spLocks noChangeArrowheads="1"/>
          </p:cNvSpPr>
          <p:nvPr/>
        </p:nvSpPr>
        <p:spPr bwMode="auto">
          <a:xfrm>
            <a:off x="1353768" y="4867276"/>
            <a:ext cx="3828292" cy="461665"/>
          </a:xfrm>
          <a:prstGeom prst="rect">
            <a:avLst/>
          </a:prstGeom>
          <a:noFill/>
          <a:ln w="9525">
            <a:solidFill>
              <a:schemeClr val="hlink"/>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eaLnBrk="0" hangingPunct="0">
              <a:defRPr sz="2400">
                <a:solidFill>
                  <a:schemeClr val="tx1"/>
                </a:solidFill>
                <a:latin typeface="Arial" pitchFamily="34" charset="0"/>
              </a:defRPr>
            </a:lvl1pPr>
            <a:lvl2pPr marL="742950" indent="-285750" eaLnBrk="0" hangingPunct="0">
              <a:defRPr sz="2400">
                <a:solidFill>
                  <a:schemeClr val="tx1"/>
                </a:solidFill>
                <a:latin typeface="Arial" pitchFamily="34" charset="0"/>
              </a:defRPr>
            </a:lvl2pPr>
            <a:lvl3pPr marL="1143000" indent="-228600" eaLnBrk="0" hangingPunct="0">
              <a:defRPr sz="2400">
                <a:solidFill>
                  <a:schemeClr val="tx1"/>
                </a:solidFill>
                <a:latin typeface="Arial" pitchFamily="34" charset="0"/>
              </a:defRPr>
            </a:lvl3pPr>
            <a:lvl4pPr marL="1600200" indent="-228600" eaLnBrk="0" hangingPunct="0">
              <a:defRPr sz="2400">
                <a:solidFill>
                  <a:schemeClr val="tx1"/>
                </a:solidFill>
                <a:latin typeface="Arial" pitchFamily="34" charset="0"/>
              </a:defRPr>
            </a:lvl4pPr>
            <a:lvl5pPr marL="2057400" indent="-228600" eaLnBrk="0" hangingPunct="0">
              <a:defRPr sz="2400">
                <a:solidFill>
                  <a:schemeClr val="tx1"/>
                </a:solidFill>
                <a:latin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defRPr>
            </a:lvl9pPr>
          </a:lstStyle>
          <a:p>
            <a:pPr eaLnBrk="1" hangingPunct="1"/>
            <a:r>
              <a:rPr lang="en-US" altLang="en-US" dirty="0">
                <a:latin typeface="Times New Roman" pitchFamily="18" charset="0"/>
              </a:rPr>
              <a:t>Click to advance to next slide</a:t>
            </a:r>
            <a:endParaRPr lang="en-US" altLang="en-US" dirty="0">
              <a:latin typeface="Times New Roman" pitchFamily="18" charset="0"/>
              <a:hlinkClick r:id="rId3" action="ppaction://hlinksldjump"/>
            </a:endParaRPr>
          </a:p>
        </p:txBody>
      </p:sp>
      <p:sp>
        <p:nvSpPr>
          <p:cNvPr id="2" name="Rectangle 1">
            <a:hlinkClick r:id="rId4" action="ppaction://hlinksldjump"/>
          </p:cNvPr>
          <p:cNvSpPr/>
          <p:nvPr/>
        </p:nvSpPr>
        <p:spPr>
          <a:xfrm>
            <a:off x="0" y="0"/>
            <a:ext cx="9144000" cy="6772589"/>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31805519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33400" y="1425179"/>
            <a:ext cx="8153400" cy="4093428"/>
          </a:xfrm>
          <a:prstGeom prst="rect">
            <a:avLst/>
          </a:prstGeom>
        </p:spPr>
        <p:txBody>
          <a:bodyPr wrap="square">
            <a:spAutoFit/>
          </a:bodyPr>
          <a:lstStyle/>
          <a:p>
            <a:pPr marL="285750" indent="-285750">
              <a:buFont typeface="Arial" panose="020B0604020202020204" pitchFamily="34" charset="0"/>
              <a:buChar char="•"/>
            </a:pPr>
            <a:r>
              <a:rPr lang="en-US" sz="2000" dirty="0"/>
              <a:t>Have an outline or plan</a:t>
            </a:r>
          </a:p>
          <a:p>
            <a:endParaRPr lang="en-US" sz="2000" dirty="0"/>
          </a:p>
          <a:p>
            <a:pPr marL="285750" indent="-285750">
              <a:buFont typeface="Arial" panose="020B0604020202020204" pitchFamily="34" charset="0"/>
              <a:buChar char="•"/>
            </a:pPr>
            <a:r>
              <a:rPr lang="en-US" sz="2000" dirty="0"/>
              <a:t>Questions and the rating process are determined in advance</a:t>
            </a:r>
          </a:p>
          <a:p>
            <a:endParaRPr lang="en-US" sz="2000" dirty="0"/>
          </a:p>
          <a:p>
            <a:pPr marL="285750" indent="-285750">
              <a:buFont typeface="Arial" panose="020B0604020202020204" pitchFamily="34" charset="0"/>
              <a:buChar char="•"/>
            </a:pPr>
            <a:r>
              <a:rPr lang="en-US" sz="2000" dirty="0"/>
              <a:t>Questions target competencies and behaviors important to job performance</a:t>
            </a:r>
          </a:p>
          <a:p>
            <a:endParaRPr lang="en-US" sz="2000" dirty="0"/>
          </a:p>
          <a:p>
            <a:pPr marL="285750" indent="-285750">
              <a:buFont typeface="Arial" panose="020B0604020202020204" pitchFamily="34" charset="0"/>
              <a:buChar char="•"/>
            </a:pPr>
            <a:r>
              <a:rPr lang="en-US" sz="2000" dirty="0"/>
              <a:t>Questions seek specific, behavioral examples of a candidate’s past performance or accomplishments – they require a candidate to give a “behavioral response”</a:t>
            </a:r>
          </a:p>
          <a:p>
            <a:pPr marL="800100" lvl="1" indent="-342900">
              <a:buFont typeface="Wingdings" panose="05000000000000000000" pitchFamily="2" charset="2"/>
              <a:buChar char="Ø"/>
            </a:pPr>
            <a:r>
              <a:rPr lang="en-US" sz="2000" dirty="0"/>
              <a:t>Research shows that </a:t>
            </a:r>
            <a:r>
              <a:rPr lang="en-US" sz="2000" u="sng" dirty="0"/>
              <a:t>past</a:t>
            </a:r>
            <a:r>
              <a:rPr lang="en-US" sz="2000" dirty="0"/>
              <a:t> behavior is the </a:t>
            </a:r>
            <a:r>
              <a:rPr lang="en-US" sz="2000" i="1" dirty="0"/>
              <a:t>best</a:t>
            </a:r>
            <a:r>
              <a:rPr lang="en-US" sz="2000" dirty="0"/>
              <a:t> indicator of </a:t>
            </a:r>
            <a:r>
              <a:rPr lang="en-US" sz="2000" u="sng" dirty="0"/>
              <a:t>future</a:t>
            </a:r>
            <a:r>
              <a:rPr lang="en-US" sz="2000" dirty="0"/>
              <a:t> performance</a:t>
            </a:r>
          </a:p>
          <a:p>
            <a:pPr lvl="1"/>
            <a:endParaRPr lang="en-US" sz="2000" dirty="0"/>
          </a:p>
        </p:txBody>
      </p:sp>
      <p:sp>
        <p:nvSpPr>
          <p:cNvPr id="7" name="Title 4"/>
          <p:cNvSpPr>
            <a:spLocks noGrp="1"/>
          </p:cNvSpPr>
          <p:nvPr>
            <p:ph type="title"/>
          </p:nvPr>
        </p:nvSpPr>
        <p:spPr>
          <a:xfrm>
            <a:off x="390525" y="567929"/>
            <a:ext cx="8229600" cy="857250"/>
          </a:xfrm>
        </p:spPr>
        <p:txBody>
          <a:bodyPr>
            <a:normAutofit/>
          </a:bodyPr>
          <a:lstStyle/>
          <a:p>
            <a:r>
              <a:rPr lang="en-US" sz="4400" dirty="0"/>
              <a:t>Structured Interview </a:t>
            </a:r>
          </a:p>
        </p:txBody>
      </p:sp>
      <p:sp>
        <p:nvSpPr>
          <p:cNvPr id="3" name="Action Button: Blank 2">
            <a:hlinkClick r:id="" action="ppaction://hlinkshowjump?jump=nextslide" highlightClick="1"/>
            <a:extLst>
              <a:ext uri="{FF2B5EF4-FFF2-40B4-BE49-F238E27FC236}">
                <a16:creationId xmlns:a16="http://schemas.microsoft.com/office/drawing/2014/main" id="{025C0C9F-34C5-BE48-9B88-FDBDC59B0B79}"/>
              </a:ext>
            </a:extLst>
          </p:cNvPr>
          <p:cNvSpPr/>
          <p:nvPr/>
        </p:nvSpPr>
        <p:spPr>
          <a:xfrm>
            <a:off x="0" y="0"/>
            <a:ext cx="9144000" cy="6858000"/>
          </a:xfrm>
          <a:prstGeom prst="actionButtonBlank">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24499714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33399" y="1501379"/>
            <a:ext cx="8153401" cy="4708981"/>
          </a:xfrm>
          <a:prstGeom prst="rect">
            <a:avLst/>
          </a:prstGeom>
        </p:spPr>
        <p:txBody>
          <a:bodyPr wrap="square">
            <a:spAutoFit/>
          </a:bodyPr>
          <a:lstStyle/>
          <a:p>
            <a:r>
              <a:rPr lang="en-US" sz="2000" dirty="0"/>
              <a:t>A behavioral response is a description of a single situation from a candidates past that clearly demonstrates one or more job competencies. </a:t>
            </a:r>
          </a:p>
          <a:p>
            <a:endParaRPr lang="en-US" sz="2000" dirty="0"/>
          </a:p>
          <a:p>
            <a:r>
              <a:rPr lang="en-US" sz="2000" dirty="0"/>
              <a:t>A good behavioral response should include:  </a:t>
            </a:r>
          </a:p>
          <a:p>
            <a:endParaRPr lang="en-US" sz="1000" dirty="0"/>
          </a:p>
          <a:p>
            <a:pPr marL="1200150" lvl="1" indent="-1200150"/>
            <a:r>
              <a:rPr lang="en-US" sz="2000" b="1" dirty="0"/>
              <a:t>S</a:t>
            </a:r>
            <a:r>
              <a:rPr lang="en-US" sz="2000" dirty="0"/>
              <a:t>ituation	Is the background to the example/story the candidate is  sharing. It sets the scene, why, where and when.</a:t>
            </a:r>
          </a:p>
          <a:p>
            <a:endParaRPr lang="en-US" sz="2000" dirty="0"/>
          </a:p>
          <a:p>
            <a:r>
              <a:rPr lang="en-US" sz="2000" b="1" dirty="0"/>
              <a:t>T</a:t>
            </a:r>
            <a:r>
              <a:rPr lang="en-US" sz="2000" dirty="0"/>
              <a:t>ask 		Describes the goal or target.</a:t>
            </a:r>
          </a:p>
          <a:p>
            <a:r>
              <a:rPr lang="en-US" sz="2000" dirty="0"/>
              <a:t>	</a:t>
            </a:r>
          </a:p>
          <a:p>
            <a:r>
              <a:rPr lang="en-US" sz="2000" b="1" dirty="0"/>
              <a:t>A</a:t>
            </a:r>
            <a:r>
              <a:rPr lang="en-US" sz="2000" dirty="0"/>
              <a:t>ction		Tells exactly what the candidate said or did.</a:t>
            </a:r>
          </a:p>
          <a:p>
            <a:endParaRPr lang="en-US" sz="2000" dirty="0"/>
          </a:p>
          <a:p>
            <a:r>
              <a:rPr lang="en-US" sz="2000" b="1" dirty="0"/>
              <a:t>R</a:t>
            </a:r>
            <a:r>
              <a:rPr lang="en-US" sz="2000" dirty="0"/>
              <a:t>esult		Describes the outcome of the candidate’s actions.	</a:t>
            </a:r>
          </a:p>
          <a:p>
            <a:endParaRPr lang="en-US" sz="2000" dirty="0"/>
          </a:p>
          <a:p>
            <a:endParaRPr lang="en-US" sz="2000" dirty="0"/>
          </a:p>
        </p:txBody>
      </p:sp>
      <p:sp>
        <p:nvSpPr>
          <p:cNvPr id="7" name="Title 4"/>
          <p:cNvSpPr>
            <a:spLocks noGrp="1"/>
          </p:cNvSpPr>
          <p:nvPr>
            <p:ph type="title"/>
          </p:nvPr>
        </p:nvSpPr>
        <p:spPr>
          <a:xfrm>
            <a:off x="457200" y="634604"/>
            <a:ext cx="8229600" cy="857250"/>
          </a:xfrm>
        </p:spPr>
        <p:txBody>
          <a:bodyPr>
            <a:normAutofit/>
          </a:bodyPr>
          <a:lstStyle/>
          <a:p>
            <a:r>
              <a:rPr lang="en-US" sz="4400" dirty="0"/>
              <a:t>What is a Behavioral Response</a:t>
            </a:r>
          </a:p>
        </p:txBody>
      </p:sp>
      <p:sp>
        <p:nvSpPr>
          <p:cNvPr id="3" name="Action Button: Blank 2">
            <a:hlinkClick r:id="" action="ppaction://hlinkshowjump?jump=nextslide" highlightClick="1"/>
            <a:extLst>
              <a:ext uri="{FF2B5EF4-FFF2-40B4-BE49-F238E27FC236}">
                <a16:creationId xmlns:a16="http://schemas.microsoft.com/office/drawing/2014/main" id="{D2488AA0-55A5-D757-1BF9-17D87506C649}"/>
              </a:ext>
            </a:extLst>
          </p:cNvPr>
          <p:cNvSpPr/>
          <p:nvPr/>
        </p:nvSpPr>
        <p:spPr>
          <a:xfrm>
            <a:off x="0" y="0"/>
            <a:ext cx="9144000" cy="6858000"/>
          </a:xfrm>
          <a:prstGeom prst="actionButtonBlank">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799583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t>Quick Quiz</a:t>
            </a:r>
          </a:p>
        </p:txBody>
      </p:sp>
      <p:sp>
        <p:nvSpPr>
          <p:cNvPr id="6" name="Content Placeholder 5"/>
          <p:cNvSpPr>
            <a:spLocks noGrp="1"/>
          </p:cNvSpPr>
          <p:nvPr>
            <p:ph idx="1"/>
          </p:nvPr>
        </p:nvSpPr>
        <p:spPr>
          <a:xfrm>
            <a:off x="457200" y="2057402"/>
            <a:ext cx="8229600" cy="2133599"/>
          </a:xfrm>
        </p:spPr>
        <p:txBody>
          <a:bodyPr>
            <a:normAutofit/>
          </a:bodyPr>
          <a:lstStyle/>
          <a:p>
            <a:pPr marL="0" indent="0">
              <a:buNone/>
            </a:pPr>
            <a:r>
              <a:rPr lang="en-US" sz="2000" dirty="0"/>
              <a:t>Which of these is an example of a behavior type interview question?</a:t>
            </a:r>
          </a:p>
          <a:p>
            <a:pPr marL="457200" indent="-457200">
              <a:buFont typeface="+mj-lt"/>
              <a:buAutoNum type="alphaUcPeriod"/>
            </a:pPr>
            <a:r>
              <a:rPr lang="en-US" sz="2000" dirty="0"/>
              <a:t>Tell me about your duties while you worked at XYZ company.</a:t>
            </a:r>
          </a:p>
          <a:p>
            <a:pPr marL="457200" indent="-457200">
              <a:buFont typeface="+mj-lt"/>
              <a:buAutoNum type="alphaUcPeriod"/>
            </a:pPr>
            <a:r>
              <a:rPr lang="en-US" sz="2000" dirty="0"/>
              <a:t>Tell me about a problem that you solved in a unique way.</a:t>
            </a:r>
          </a:p>
          <a:p>
            <a:pPr marL="457200" indent="-457200">
              <a:buFont typeface="+mj-lt"/>
              <a:buAutoNum type="alphaUcPeriod"/>
            </a:pPr>
            <a:r>
              <a:rPr lang="en-US" sz="2000" dirty="0"/>
              <a:t>Do you generally see yourself as a problem solver?</a:t>
            </a:r>
          </a:p>
          <a:p>
            <a:pPr marL="457200" indent="-457200">
              <a:buFont typeface="+mj-lt"/>
              <a:buAutoNum type="alphaUcPeriod"/>
            </a:pPr>
            <a:r>
              <a:rPr lang="en-US" sz="2000" dirty="0"/>
              <a:t>Why do you think problem solving ability is important to job success?</a:t>
            </a:r>
          </a:p>
        </p:txBody>
      </p:sp>
      <p:sp>
        <p:nvSpPr>
          <p:cNvPr id="2" name="TextBox 1"/>
          <p:cNvSpPr txBox="1"/>
          <p:nvPr/>
        </p:nvSpPr>
        <p:spPr>
          <a:xfrm>
            <a:off x="2362200" y="4343400"/>
            <a:ext cx="304800" cy="369332"/>
          </a:xfrm>
          <a:prstGeom prst="rect">
            <a:avLst/>
          </a:prstGeom>
          <a:solidFill>
            <a:srgbClr val="D39959"/>
          </a:solidFill>
        </p:spPr>
        <p:txBody>
          <a:bodyPr wrap="square" rtlCol="0">
            <a:spAutoFit/>
          </a:bodyPr>
          <a:lstStyle/>
          <a:p>
            <a:r>
              <a:rPr lang="en-US" dirty="0"/>
              <a:t>A</a:t>
            </a:r>
          </a:p>
        </p:txBody>
      </p:sp>
      <p:sp>
        <p:nvSpPr>
          <p:cNvPr id="7" name="TextBox 6"/>
          <p:cNvSpPr txBox="1"/>
          <p:nvPr/>
        </p:nvSpPr>
        <p:spPr>
          <a:xfrm>
            <a:off x="2895600" y="4356616"/>
            <a:ext cx="304800" cy="369332"/>
          </a:xfrm>
          <a:prstGeom prst="rect">
            <a:avLst/>
          </a:prstGeom>
          <a:solidFill>
            <a:srgbClr val="D39959"/>
          </a:solidFill>
        </p:spPr>
        <p:txBody>
          <a:bodyPr wrap="square" rtlCol="0">
            <a:spAutoFit/>
          </a:bodyPr>
          <a:lstStyle/>
          <a:p>
            <a:r>
              <a:rPr lang="en-US" dirty="0"/>
              <a:t>B</a:t>
            </a:r>
          </a:p>
        </p:txBody>
      </p:sp>
      <p:sp>
        <p:nvSpPr>
          <p:cNvPr id="8" name="TextBox 7"/>
          <p:cNvSpPr txBox="1"/>
          <p:nvPr/>
        </p:nvSpPr>
        <p:spPr>
          <a:xfrm>
            <a:off x="3467100" y="4350782"/>
            <a:ext cx="304800" cy="369332"/>
          </a:xfrm>
          <a:prstGeom prst="rect">
            <a:avLst/>
          </a:prstGeom>
          <a:solidFill>
            <a:srgbClr val="D39959"/>
          </a:solidFill>
        </p:spPr>
        <p:txBody>
          <a:bodyPr wrap="square" rtlCol="0">
            <a:spAutoFit/>
          </a:bodyPr>
          <a:lstStyle/>
          <a:p>
            <a:r>
              <a:rPr lang="en-US" dirty="0"/>
              <a:t>C</a:t>
            </a:r>
          </a:p>
        </p:txBody>
      </p:sp>
      <p:sp>
        <p:nvSpPr>
          <p:cNvPr id="9" name="TextBox 8"/>
          <p:cNvSpPr txBox="1"/>
          <p:nvPr/>
        </p:nvSpPr>
        <p:spPr>
          <a:xfrm>
            <a:off x="3962400" y="4343400"/>
            <a:ext cx="304800" cy="369332"/>
          </a:xfrm>
          <a:prstGeom prst="rect">
            <a:avLst/>
          </a:prstGeom>
          <a:solidFill>
            <a:srgbClr val="D39959"/>
          </a:solidFill>
        </p:spPr>
        <p:txBody>
          <a:bodyPr wrap="square" rtlCol="0">
            <a:spAutoFit/>
          </a:bodyPr>
          <a:lstStyle/>
          <a:p>
            <a:r>
              <a:rPr lang="en-US" dirty="0"/>
              <a:t>D</a:t>
            </a:r>
          </a:p>
        </p:txBody>
      </p:sp>
      <p:sp>
        <p:nvSpPr>
          <p:cNvPr id="3" name="Rectangle 2">
            <a:hlinkClick r:id="rId2" action="ppaction://hlinksldjump">
              <a:snd r:embed="rId3" name="bomb.wav"/>
            </a:hlinkClick>
          </p:cNvPr>
          <p:cNvSpPr/>
          <p:nvPr/>
        </p:nvSpPr>
        <p:spPr>
          <a:xfrm>
            <a:off x="2362200" y="4343400"/>
            <a:ext cx="304800" cy="369332"/>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Rectangle 3">
            <a:hlinkClick r:id="rId4" action="ppaction://hlinksldjump">
              <a:snd r:embed="rId5" name="chimes.wav"/>
            </a:hlinkClick>
          </p:cNvPr>
          <p:cNvSpPr/>
          <p:nvPr/>
        </p:nvSpPr>
        <p:spPr>
          <a:xfrm>
            <a:off x="2895600" y="4350782"/>
            <a:ext cx="304800" cy="36195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9">
            <a:hlinkClick r:id="rId2" action="ppaction://hlinksldjump">
              <a:snd r:embed="rId3" name="bomb.wav"/>
            </a:hlinkClick>
          </p:cNvPr>
          <p:cNvSpPr/>
          <p:nvPr/>
        </p:nvSpPr>
        <p:spPr>
          <a:xfrm>
            <a:off x="3467100" y="4350782"/>
            <a:ext cx="304800" cy="36195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Rectangle 10">
            <a:hlinkClick r:id="rId2" action="ppaction://hlinksldjump">
              <a:snd r:embed="rId3" name="bomb.wav"/>
            </a:hlinkClick>
          </p:cNvPr>
          <p:cNvSpPr/>
          <p:nvPr/>
        </p:nvSpPr>
        <p:spPr>
          <a:xfrm>
            <a:off x="3962400" y="4343400"/>
            <a:ext cx="304800" cy="369332"/>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38834447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Grp="1" noChangeAspect="1" noChangeArrowheads="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2895601" y="2209801"/>
            <a:ext cx="2188329" cy="214523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TextBox 2"/>
          <p:cNvSpPr txBox="1"/>
          <p:nvPr/>
        </p:nvSpPr>
        <p:spPr>
          <a:xfrm>
            <a:off x="2895600" y="1600200"/>
            <a:ext cx="2743200" cy="523220"/>
          </a:xfrm>
          <a:prstGeom prst="rect">
            <a:avLst/>
          </a:prstGeom>
          <a:noFill/>
        </p:spPr>
        <p:txBody>
          <a:bodyPr wrap="square" rtlCol="0">
            <a:spAutoFit/>
          </a:bodyPr>
          <a:lstStyle/>
          <a:p>
            <a:r>
              <a:rPr lang="en-US" sz="2800" dirty="0"/>
              <a:t>Sorry, incorrect</a:t>
            </a:r>
          </a:p>
        </p:txBody>
      </p:sp>
      <p:sp>
        <p:nvSpPr>
          <p:cNvPr id="7" name="Text Box 1028"/>
          <p:cNvSpPr txBox="1">
            <a:spLocks noChangeArrowheads="1"/>
          </p:cNvSpPr>
          <p:nvPr/>
        </p:nvSpPr>
        <p:spPr bwMode="auto">
          <a:xfrm>
            <a:off x="3200400" y="4724401"/>
            <a:ext cx="2932213" cy="461665"/>
          </a:xfrm>
          <a:prstGeom prst="rect">
            <a:avLst/>
          </a:prstGeom>
          <a:noFill/>
          <a:ln w="9525">
            <a:solidFill>
              <a:schemeClr val="hlink"/>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eaLnBrk="0" hangingPunct="0">
              <a:defRPr sz="2400">
                <a:solidFill>
                  <a:schemeClr val="tx1"/>
                </a:solidFill>
                <a:latin typeface="Arial" pitchFamily="34" charset="0"/>
              </a:defRPr>
            </a:lvl1pPr>
            <a:lvl2pPr marL="742950" indent="-285750" eaLnBrk="0" hangingPunct="0">
              <a:defRPr sz="2400">
                <a:solidFill>
                  <a:schemeClr val="tx1"/>
                </a:solidFill>
                <a:latin typeface="Arial" pitchFamily="34" charset="0"/>
              </a:defRPr>
            </a:lvl2pPr>
            <a:lvl3pPr marL="1143000" indent="-228600" eaLnBrk="0" hangingPunct="0">
              <a:defRPr sz="2400">
                <a:solidFill>
                  <a:schemeClr val="tx1"/>
                </a:solidFill>
                <a:latin typeface="Arial" pitchFamily="34" charset="0"/>
              </a:defRPr>
            </a:lvl3pPr>
            <a:lvl4pPr marL="1600200" indent="-228600" eaLnBrk="0" hangingPunct="0">
              <a:defRPr sz="2400">
                <a:solidFill>
                  <a:schemeClr val="tx1"/>
                </a:solidFill>
                <a:latin typeface="Arial" pitchFamily="34" charset="0"/>
              </a:defRPr>
            </a:lvl4pPr>
            <a:lvl5pPr marL="2057400" indent="-228600" eaLnBrk="0" hangingPunct="0">
              <a:defRPr sz="2400">
                <a:solidFill>
                  <a:schemeClr val="tx1"/>
                </a:solidFill>
                <a:latin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defRPr>
            </a:lvl9pPr>
          </a:lstStyle>
          <a:p>
            <a:pPr eaLnBrk="1" hangingPunct="1"/>
            <a:r>
              <a:rPr lang="en-US" altLang="en-US" dirty="0">
                <a:solidFill>
                  <a:schemeClr val="hlink"/>
                </a:solidFill>
                <a:latin typeface="Times New Roman" pitchFamily="18" charset="0"/>
                <a:hlinkClick r:id="" action="ppaction://hlinkshowjump?jump=lastslideviewed"/>
              </a:rPr>
              <a:t>Click here to try again</a:t>
            </a:r>
            <a:endParaRPr lang="en-US" altLang="en-US" dirty="0">
              <a:solidFill>
                <a:schemeClr val="hlink"/>
              </a:solidFill>
              <a:latin typeface="Times New Roman" pitchFamily="18" charset="0"/>
            </a:endParaRPr>
          </a:p>
        </p:txBody>
      </p:sp>
      <p:sp>
        <p:nvSpPr>
          <p:cNvPr id="4" name="Rectangle 3">
            <a:hlinkClick r:id="" action="ppaction://hlinkshowjump?jump=lastslideviewed"/>
          </p:cNvPr>
          <p:cNvSpPr/>
          <p:nvPr/>
        </p:nvSpPr>
        <p:spPr>
          <a:xfrm>
            <a:off x="0" y="0"/>
            <a:ext cx="9144000" cy="6857999"/>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02191520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pe01832_"/>
          <p:cNvPicPr>
            <a:picLocks noGrp="1" noChangeAspect="1" noChangeArrowheads="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3124201" y="2133600"/>
            <a:ext cx="2744709" cy="25078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AutoShape 4"/>
          <p:cNvSpPr>
            <a:spLocks noChangeArrowheads="1"/>
          </p:cNvSpPr>
          <p:nvPr/>
        </p:nvSpPr>
        <p:spPr bwMode="auto">
          <a:xfrm rot="13286530">
            <a:off x="761999" y="1709157"/>
            <a:ext cx="2057400" cy="2133600"/>
          </a:xfrm>
          <a:prstGeom prst="cloudCallout">
            <a:avLst>
              <a:gd name="adj1" fmla="val -43056"/>
              <a:gd name="adj2" fmla="val 61458"/>
            </a:avLst>
          </a:prstGeom>
          <a:solidFill>
            <a:srgbClr val="D39959"/>
          </a:solidFill>
          <a:ln w="9525">
            <a:solidFill>
              <a:schemeClr val="tx1"/>
            </a:solidFill>
            <a:round/>
            <a:headEnd/>
            <a:tailEnd/>
          </a:ln>
        </p:spPr>
        <p:txBody>
          <a:bodyPr rot="10800000"/>
          <a:lstStyle>
            <a:lvl1pPr eaLnBrk="0" hangingPunct="0">
              <a:defRPr sz="2400">
                <a:solidFill>
                  <a:schemeClr val="tx1"/>
                </a:solidFill>
                <a:latin typeface="Arial" pitchFamily="34" charset="0"/>
              </a:defRPr>
            </a:lvl1pPr>
            <a:lvl2pPr marL="742950" indent="-285750" eaLnBrk="0" hangingPunct="0">
              <a:defRPr sz="2400">
                <a:solidFill>
                  <a:schemeClr val="tx1"/>
                </a:solidFill>
                <a:latin typeface="Arial" pitchFamily="34" charset="0"/>
              </a:defRPr>
            </a:lvl2pPr>
            <a:lvl3pPr marL="1143000" indent="-228600" eaLnBrk="0" hangingPunct="0">
              <a:defRPr sz="2400">
                <a:solidFill>
                  <a:schemeClr val="tx1"/>
                </a:solidFill>
                <a:latin typeface="Arial" pitchFamily="34" charset="0"/>
              </a:defRPr>
            </a:lvl3pPr>
            <a:lvl4pPr marL="1600200" indent="-228600" eaLnBrk="0" hangingPunct="0">
              <a:defRPr sz="2400">
                <a:solidFill>
                  <a:schemeClr val="tx1"/>
                </a:solidFill>
                <a:latin typeface="Arial" pitchFamily="34" charset="0"/>
              </a:defRPr>
            </a:lvl4pPr>
            <a:lvl5pPr marL="2057400" indent="-228600" eaLnBrk="0" hangingPunct="0">
              <a:defRPr sz="2400">
                <a:solidFill>
                  <a:schemeClr val="tx1"/>
                </a:solidFill>
                <a:latin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defRPr>
            </a:lvl9pPr>
          </a:lstStyle>
          <a:p>
            <a:pPr algn="ctr" eaLnBrk="1" hangingPunct="1"/>
            <a:endParaRPr lang="en-US" altLang="en-US" dirty="0">
              <a:latin typeface="Times New Roman" pitchFamily="18" charset="0"/>
            </a:endParaRPr>
          </a:p>
        </p:txBody>
      </p:sp>
      <p:sp>
        <p:nvSpPr>
          <p:cNvPr id="8" name="Text Box 5"/>
          <p:cNvSpPr txBox="1">
            <a:spLocks noChangeArrowheads="1"/>
          </p:cNvSpPr>
          <p:nvPr/>
        </p:nvSpPr>
        <p:spPr bwMode="auto">
          <a:xfrm>
            <a:off x="762000" y="2655094"/>
            <a:ext cx="1962150"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pitchFamily="34" charset="0"/>
              </a:defRPr>
            </a:lvl1pPr>
            <a:lvl2pPr marL="742950" indent="-285750" eaLnBrk="0" hangingPunct="0">
              <a:defRPr sz="2400">
                <a:solidFill>
                  <a:schemeClr val="tx1"/>
                </a:solidFill>
                <a:latin typeface="Arial" pitchFamily="34" charset="0"/>
              </a:defRPr>
            </a:lvl2pPr>
            <a:lvl3pPr marL="1143000" indent="-228600" eaLnBrk="0" hangingPunct="0">
              <a:defRPr sz="2400">
                <a:solidFill>
                  <a:schemeClr val="tx1"/>
                </a:solidFill>
                <a:latin typeface="Arial" pitchFamily="34" charset="0"/>
              </a:defRPr>
            </a:lvl3pPr>
            <a:lvl4pPr marL="1600200" indent="-228600" eaLnBrk="0" hangingPunct="0">
              <a:defRPr sz="2400">
                <a:solidFill>
                  <a:schemeClr val="tx1"/>
                </a:solidFill>
                <a:latin typeface="Arial" pitchFamily="34" charset="0"/>
              </a:defRPr>
            </a:lvl4pPr>
            <a:lvl5pPr marL="2057400" indent="-228600" eaLnBrk="0" hangingPunct="0">
              <a:defRPr sz="2400">
                <a:solidFill>
                  <a:schemeClr val="tx1"/>
                </a:solidFill>
                <a:latin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defRPr>
            </a:lvl9pPr>
          </a:lstStyle>
          <a:p>
            <a:pPr eaLnBrk="1" hangingPunct="1"/>
            <a:r>
              <a:rPr lang="en-US" altLang="en-US" sz="2800" b="1" dirty="0">
                <a:latin typeface="Times New Roman" pitchFamily="18" charset="0"/>
              </a:rPr>
              <a:t>CORRECT</a:t>
            </a:r>
          </a:p>
        </p:txBody>
      </p:sp>
      <p:sp>
        <p:nvSpPr>
          <p:cNvPr id="9" name="Text Box 6"/>
          <p:cNvSpPr txBox="1">
            <a:spLocks noChangeArrowheads="1"/>
          </p:cNvSpPr>
          <p:nvPr/>
        </p:nvSpPr>
        <p:spPr bwMode="auto">
          <a:xfrm>
            <a:off x="1353768" y="4867276"/>
            <a:ext cx="3828292" cy="461665"/>
          </a:xfrm>
          <a:prstGeom prst="rect">
            <a:avLst/>
          </a:prstGeom>
          <a:noFill/>
          <a:ln w="9525">
            <a:solidFill>
              <a:schemeClr val="hlink"/>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eaLnBrk="0" hangingPunct="0">
              <a:defRPr sz="2400">
                <a:solidFill>
                  <a:schemeClr val="tx1"/>
                </a:solidFill>
                <a:latin typeface="Arial" pitchFamily="34" charset="0"/>
              </a:defRPr>
            </a:lvl1pPr>
            <a:lvl2pPr marL="742950" indent="-285750" eaLnBrk="0" hangingPunct="0">
              <a:defRPr sz="2400">
                <a:solidFill>
                  <a:schemeClr val="tx1"/>
                </a:solidFill>
                <a:latin typeface="Arial" pitchFamily="34" charset="0"/>
              </a:defRPr>
            </a:lvl2pPr>
            <a:lvl3pPr marL="1143000" indent="-228600" eaLnBrk="0" hangingPunct="0">
              <a:defRPr sz="2400">
                <a:solidFill>
                  <a:schemeClr val="tx1"/>
                </a:solidFill>
                <a:latin typeface="Arial" pitchFamily="34" charset="0"/>
              </a:defRPr>
            </a:lvl3pPr>
            <a:lvl4pPr marL="1600200" indent="-228600" eaLnBrk="0" hangingPunct="0">
              <a:defRPr sz="2400">
                <a:solidFill>
                  <a:schemeClr val="tx1"/>
                </a:solidFill>
                <a:latin typeface="Arial" pitchFamily="34" charset="0"/>
              </a:defRPr>
            </a:lvl4pPr>
            <a:lvl5pPr marL="2057400" indent="-228600" eaLnBrk="0" hangingPunct="0">
              <a:defRPr sz="2400">
                <a:solidFill>
                  <a:schemeClr val="tx1"/>
                </a:solidFill>
                <a:latin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defRPr>
            </a:lvl9pPr>
          </a:lstStyle>
          <a:p>
            <a:pPr eaLnBrk="1" hangingPunct="1"/>
            <a:r>
              <a:rPr lang="en-US" altLang="en-US" dirty="0">
                <a:latin typeface="Times New Roman" pitchFamily="18" charset="0"/>
              </a:rPr>
              <a:t>Click to advance to next slide</a:t>
            </a:r>
            <a:endParaRPr lang="en-US" altLang="en-US" dirty="0">
              <a:latin typeface="Times New Roman" pitchFamily="18" charset="0"/>
              <a:hlinkClick r:id="rId3" action="ppaction://hlinksldjump"/>
            </a:endParaRPr>
          </a:p>
        </p:txBody>
      </p:sp>
      <p:sp>
        <p:nvSpPr>
          <p:cNvPr id="2" name="Rectangle 1">
            <a:hlinkClick r:id="rId4" action="ppaction://hlinksldjump"/>
          </p:cNvPr>
          <p:cNvSpPr/>
          <p:nvPr/>
        </p:nvSpPr>
        <p:spPr>
          <a:xfrm>
            <a:off x="0" y="0"/>
            <a:ext cx="9144000" cy="6752492"/>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98488822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95300" y="1491854"/>
            <a:ext cx="8153400" cy="4401205"/>
          </a:xfrm>
          <a:prstGeom prst="rect">
            <a:avLst/>
          </a:prstGeom>
        </p:spPr>
        <p:txBody>
          <a:bodyPr wrap="square">
            <a:spAutoFit/>
          </a:bodyPr>
          <a:lstStyle/>
          <a:p>
            <a:r>
              <a:rPr lang="en-US" sz="2000" dirty="0"/>
              <a:t>Prior to conducting the interview:</a:t>
            </a:r>
          </a:p>
          <a:p>
            <a:endParaRPr lang="en-US" sz="2000" dirty="0"/>
          </a:p>
          <a:p>
            <a:pPr marL="285750" indent="-285750">
              <a:buFont typeface="Arial" panose="020B0604020202020204" pitchFamily="34" charset="0"/>
              <a:buChar char="•"/>
            </a:pPr>
            <a:r>
              <a:rPr lang="en-US" sz="2000" dirty="0"/>
              <a:t>Choose an environment/room free of distractions and anticipate nervousness.</a:t>
            </a:r>
          </a:p>
          <a:p>
            <a:pPr marL="285750" indent="-285750">
              <a:buFont typeface="Arial" panose="020B0604020202020204" pitchFamily="34" charset="0"/>
              <a:buChar char="•"/>
            </a:pPr>
            <a:endParaRPr lang="en-US" sz="2000" dirty="0"/>
          </a:p>
          <a:p>
            <a:pPr marL="285750" indent="-285750">
              <a:buFont typeface="Arial" panose="020B0604020202020204" pitchFamily="34" charset="0"/>
              <a:buChar char="•"/>
            </a:pPr>
            <a:r>
              <a:rPr lang="en-US" sz="2000" dirty="0"/>
              <a:t>Preview applications/resumes.</a:t>
            </a:r>
          </a:p>
          <a:p>
            <a:pPr marL="285750" indent="-285750">
              <a:buFont typeface="Arial" panose="020B0604020202020204" pitchFamily="34" charset="0"/>
              <a:buChar char="•"/>
            </a:pPr>
            <a:endParaRPr lang="en-US" sz="2000" dirty="0"/>
          </a:p>
          <a:p>
            <a:pPr marL="285750" indent="-285750">
              <a:buFont typeface="Arial" panose="020B0604020202020204" pitchFamily="34" charset="0"/>
              <a:buChar char="•"/>
            </a:pPr>
            <a:r>
              <a:rPr lang="en-US" sz="2000" dirty="0"/>
              <a:t>Prepare specific questions based on the applicant’s resume/cover letter and the job analysis/competencies required for the position.</a:t>
            </a:r>
          </a:p>
          <a:p>
            <a:pPr marL="285750" indent="-285750">
              <a:buFont typeface="Arial" panose="020B0604020202020204" pitchFamily="34" charset="0"/>
              <a:buChar char="•"/>
            </a:pPr>
            <a:endParaRPr lang="en-US" sz="2000" dirty="0"/>
          </a:p>
          <a:p>
            <a:pPr marL="285750" indent="-285750">
              <a:buFont typeface="Arial" panose="020B0604020202020204" pitchFamily="34" charset="0"/>
              <a:buChar char="•"/>
            </a:pPr>
            <a:r>
              <a:rPr lang="en-US" sz="2000" dirty="0"/>
              <a:t>If panel interviewing, members should meet and discuss assignments, questions, response standards and rating procedure.</a:t>
            </a:r>
          </a:p>
          <a:p>
            <a:pPr marL="285750" indent="-285750">
              <a:buFont typeface="Arial" panose="020B0604020202020204" pitchFamily="34" charset="0"/>
              <a:buChar char="•"/>
            </a:pPr>
            <a:endParaRPr lang="en-US" sz="2000" dirty="0"/>
          </a:p>
          <a:p>
            <a:pPr marL="285750" indent="-285750">
              <a:buFont typeface="Arial" panose="020B0604020202020204" pitchFamily="34" charset="0"/>
              <a:buChar char="•"/>
            </a:pPr>
            <a:r>
              <a:rPr lang="en-US" sz="2000" dirty="0"/>
              <a:t>Have the current Benefits Guide and business cards available to provide.</a:t>
            </a:r>
          </a:p>
        </p:txBody>
      </p:sp>
      <p:sp>
        <p:nvSpPr>
          <p:cNvPr id="7" name="Title 4"/>
          <p:cNvSpPr>
            <a:spLocks noGrp="1"/>
          </p:cNvSpPr>
          <p:nvPr>
            <p:ph type="title"/>
          </p:nvPr>
        </p:nvSpPr>
        <p:spPr>
          <a:xfrm>
            <a:off x="457200" y="634604"/>
            <a:ext cx="8229600" cy="857250"/>
          </a:xfrm>
        </p:spPr>
        <p:txBody>
          <a:bodyPr>
            <a:normAutofit/>
          </a:bodyPr>
          <a:lstStyle/>
          <a:p>
            <a:r>
              <a:rPr lang="en-US" sz="4400" dirty="0"/>
              <a:t>Preparing for the Interview </a:t>
            </a:r>
          </a:p>
        </p:txBody>
      </p:sp>
      <p:sp>
        <p:nvSpPr>
          <p:cNvPr id="3" name="Action Button: Blank 2">
            <a:hlinkClick r:id="" action="ppaction://hlinkshowjump?jump=nextslide" highlightClick="1"/>
            <a:extLst>
              <a:ext uri="{FF2B5EF4-FFF2-40B4-BE49-F238E27FC236}">
                <a16:creationId xmlns:a16="http://schemas.microsoft.com/office/drawing/2014/main" id="{DED5E990-CE9A-60F8-85E5-69936E406CCC}"/>
              </a:ext>
            </a:extLst>
          </p:cNvPr>
          <p:cNvSpPr/>
          <p:nvPr/>
        </p:nvSpPr>
        <p:spPr>
          <a:xfrm>
            <a:off x="0" y="0"/>
            <a:ext cx="9144000" cy="6858000"/>
          </a:xfrm>
          <a:prstGeom prst="actionButtonBlank">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80027477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57200" y="1529954"/>
            <a:ext cx="8153400" cy="3785652"/>
          </a:xfrm>
          <a:prstGeom prst="rect">
            <a:avLst/>
          </a:prstGeom>
        </p:spPr>
        <p:txBody>
          <a:bodyPr wrap="square">
            <a:spAutoFit/>
          </a:bodyPr>
          <a:lstStyle/>
          <a:p>
            <a:r>
              <a:rPr lang="en-US" sz="2000" dirty="0"/>
              <a:t>Introduce yourself and others who will be conducting the interview and review the interview agenda. Let the candidate know you are going to take notes during the interview so you can objectively evaluate all applicants.</a:t>
            </a:r>
          </a:p>
          <a:p>
            <a:pPr marL="285750" indent="-285750">
              <a:buFont typeface="Arial" panose="020B0604020202020204" pitchFamily="34" charset="0"/>
              <a:buChar char="•"/>
            </a:pPr>
            <a:endParaRPr lang="en-US" sz="2000" dirty="0"/>
          </a:p>
          <a:p>
            <a:r>
              <a:rPr lang="en-US" sz="2000" dirty="0"/>
              <a:t>Remember - The role of the interviewer includes helping the candidate perform their best in the interview.</a:t>
            </a:r>
          </a:p>
          <a:p>
            <a:pPr marL="285750" indent="-285750">
              <a:buFont typeface="Arial" panose="020B0604020202020204" pitchFamily="34" charset="0"/>
              <a:buChar char="•"/>
            </a:pPr>
            <a:endParaRPr lang="en-US" sz="2000" dirty="0"/>
          </a:p>
          <a:p>
            <a:r>
              <a:rPr lang="en-US" sz="2000" dirty="0"/>
              <a:t>Interviewers can help candidates feel comfortable by:</a:t>
            </a:r>
          </a:p>
          <a:p>
            <a:pPr marL="742950" lvl="1" indent="-285750">
              <a:buFont typeface="Arial" panose="020B0604020202020204" pitchFamily="34" charset="0"/>
              <a:buChar char="•"/>
            </a:pPr>
            <a:r>
              <a:rPr lang="en-US" sz="2000" dirty="0"/>
              <a:t>Create a comfortable environment- provide water, tea, or coffee.</a:t>
            </a:r>
          </a:p>
          <a:p>
            <a:pPr marL="742950" lvl="1" indent="-285750">
              <a:buFont typeface="Arial" panose="020B0604020202020204" pitchFamily="34" charset="0"/>
              <a:buChar char="•"/>
            </a:pPr>
            <a:r>
              <a:rPr lang="en-US" sz="2000" dirty="0"/>
              <a:t>Making introductions and building rapport</a:t>
            </a:r>
          </a:p>
          <a:p>
            <a:pPr marL="742950" lvl="1" indent="-285750">
              <a:buFont typeface="Arial" panose="020B0604020202020204" pitchFamily="34" charset="0"/>
              <a:buChar char="•"/>
            </a:pPr>
            <a:r>
              <a:rPr lang="en-US" sz="2000" dirty="0"/>
              <a:t>Avoiding inappropriate comments</a:t>
            </a:r>
          </a:p>
          <a:p>
            <a:pPr marL="742950" lvl="1" indent="-285750">
              <a:buFont typeface="Arial" panose="020B0604020202020204" pitchFamily="34" charset="0"/>
              <a:buChar char="•"/>
            </a:pPr>
            <a:endParaRPr lang="en-US" sz="2000" dirty="0"/>
          </a:p>
        </p:txBody>
      </p:sp>
      <p:sp>
        <p:nvSpPr>
          <p:cNvPr id="7" name="Title 4"/>
          <p:cNvSpPr>
            <a:spLocks noGrp="1"/>
          </p:cNvSpPr>
          <p:nvPr>
            <p:ph type="title"/>
          </p:nvPr>
        </p:nvSpPr>
        <p:spPr>
          <a:xfrm>
            <a:off x="457200" y="634604"/>
            <a:ext cx="8229600" cy="857250"/>
          </a:xfrm>
        </p:spPr>
        <p:txBody>
          <a:bodyPr>
            <a:normAutofit/>
          </a:bodyPr>
          <a:lstStyle/>
          <a:p>
            <a:r>
              <a:rPr lang="en-US" sz="4400" dirty="0"/>
              <a:t>Greeting the Candidate</a:t>
            </a:r>
          </a:p>
        </p:txBody>
      </p:sp>
      <p:sp>
        <p:nvSpPr>
          <p:cNvPr id="3" name="Action Button: Blank 2">
            <a:hlinkClick r:id="" action="ppaction://hlinkshowjump?jump=nextslide" highlightClick="1"/>
            <a:extLst>
              <a:ext uri="{FF2B5EF4-FFF2-40B4-BE49-F238E27FC236}">
                <a16:creationId xmlns:a16="http://schemas.microsoft.com/office/drawing/2014/main" id="{70D0D923-EFE6-1A91-C074-2B4B952B9A51}"/>
              </a:ext>
            </a:extLst>
          </p:cNvPr>
          <p:cNvSpPr/>
          <p:nvPr/>
        </p:nvSpPr>
        <p:spPr>
          <a:xfrm>
            <a:off x="0" y="0"/>
            <a:ext cx="9144000" cy="6858000"/>
          </a:xfrm>
          <a:prstGeom prst="actionButtonBlank">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68518494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33400" y="1638301"/>
            <a:ext cx="8153400" cy="4093428"/>
          </a:xfrm>
          <a:prstGeom prst="rect">
            <a:avLst/>
          </a:prstGeom>
        </p:spPr>
        <p:txBody>
          <a:bodyPr wrap="square">
            <a:spAutoFit/>
          </a:bodyPr>
          <a:lstStyle/>
          <a:p>
            <a:r>
              <a:rPr lang="en-US" sz="2000" dirty="0"/>
              <a:t>Before asking the actual interview questions:</a:t>
            </a:r>
          </a:p>
          <a:p>
            <a:endParaRPr lang="en-US" sz="2000" dirty="0"/>
          </a:p>
          <a:p>
            <a:pPr marL="285750" indent="-285750">
              <a:buFont typeface="Wingdings" panose="05000000000000000000" pitchFamily="2" charset="2"/>
              <a:buChar char="ü"/>
            </a:pPr>
            <a:r>
              <a:rPr lang="en-US" sz="2000" dirty="0"/>
              <a:t>Explain the structure of the interview</a:t>
            </a:r>
          </a:p>
          <a:p>
            <a:pPr marL="285750" indent="-285750">
              <a:buFont typeface="Wingdings" panose="05000000000000000000" pitchFamily="2" charset="2"/>
              <a:buChar char="ü"/>
            </a:pPr>
            <a:endParaRPr lang="en-US" sz="2000" dirty="0"/>
          </a:p>
          <a:p>
            <a:pPr marL="285750" indent="-285750">
              <a:buFont typeface="Wingdings" panose="05000000000000000000" pitchFamily="2" charset="2"/>
              <a:buChar char="ü"/>
            </a:pPr>
            <a:r>
              <a:rPr lang="en-US" sz="2000" dirty="0"/>
              <a:t>Indicate that all candidates will be asked the same questions</a:t>
            </a:r>
          </a:p>
          <a:p>
            <a:pPr marL="285750" indent="-285750">
              <a:buFont typeface="Wingdings" panose="05000000000000000000" pitchFamily="2" charset="2"/>
              <a:buChar char="ü"/>
            </a:pPr>
            <a:endParaRPr lang="en-US" sz="2000" dirty="0"/>
          </a:p>
          <a:p>
            <a:pPr marL="285750" indent="-285750">
              <a:buFont typeface="Wingdings" panose="05000000000000000000" pitchFamily="2" charset="2"/>
              <a:buChar char="ü"/>
            </a:pPr>
            <a:r>
              <a:rPr lang="en-US" sz="2000" dirty="0"/>
              <a:t>Mention that you will be taking notes</a:t>
            </a:r>
          </a:p>
          <a:p>
            <a:pPr marL="285750" indent="-285750">
              <a:buFont typeface="Wingdings" panose="05000000000000000000" pitchFamily="2" charset="2"/>
              <a:buChar char="ü"/>
            </a:pPr>
            <a:endParaRPr lang="en-US" sz="2000" dirty="0"/>
          </a:p>
          <a:p>
            <a:pPr marL="285750" indent="-285750">
              <a:buFont typeface="Wingdings" panose="05000000000000000000" pitchFamily="2" charset="2"/>
              <a:buChar char="ü"/>
            </a:pPr>
            <a:r>
              <a:rPr lang="en-US" sz="2000" dirty="0"/>
              <a:t>Explain that is acceptable for the candidate to need time to answer questions</a:t>
            </a:r>
          </a:p>
          <a:p>
            <a:pPr marL="285750" indent="-285750">
              <a:buFont typeface="Wingdings" panose="05000000000000000000" pitchFamily="2" charset="2"/>
              <a:buChar char="ü"/>
            </a:pPr>
            <a:endParaRPr lang="en-US" sz="2000" dirty="0"/>
          </a:p>
          <a:p>
            <a:pPr marL="285750" indent="-285750">
              <a:buFont typeface="Wingdings" panose="05000000000000000000" pitchFamily="2" charset="2"/>
              <a:buChar char="ü"/>
            </a:pPr>
            <a:r>
              <a:rPr lang="en-US" sz="2000" dirty="0"/>
              <a:t>Explain there will be an opportunity to ask questions at the end of the interview</a:t>
            </a:r>
          </a:p>
        </p:txBody>
      </p:sp>
      <p:sp>
        <p:nvSpPr>
          <p:cNvPr id="7" name="Title 4"/>
          <p:cNvSpPr>
            <a:spLocks noGrp="1"/>
          </p:cNvSpPr>
          <p:nvPr>
            <p:ph type="title"/>
          </p:nvPr>
        </p:nvSpPr>
        <p:spPr>
          <a:xfrm>
            <a:off x="457200" y="634604"/>
            <a:ext cx="8229600" cy="857250"/>
          </a:xfrm>
        </p:spPr>
        <p:txBody>
          <a:bodyPr>
            <a:normAutofit/>
          </a:bodyPr>
          <a:lstStyle/>
          <a:p>
            <a:r>
              <a:rPr lang="en-US" sz="4400" dirty="0"/>
              <a:t>Opening the Interview</a:t>
            </a:r>
          </a:p>
        </p:txBody>
      </p:sp>
      <p:sp>
        <p:nvSpPr>
          <p:cNvPr id="3" name="Action Button: Blank 2">
            <a:hlinkClick r:id="" action="ppaction://hlinkshowjump?jump=nextslide" highlightClick="1"/>
            <a:extLst>
              <a:ext uri="{FF2B5EF4-FFF2-40B4-BE49-F238E27FC236}">
                <a16:creationId xmlns:a16="http://schemas.microsoft.com/office/drawing/2014/main" id="{A8E7F81E-3C17-90B6-2716-154A400D32AA}"/>
              </a:ext>
            </a:extLst>
          </p:cNvPr>
          <p:cNvSpPr/>
          <p:nvPr/>
        </p:nvSpPr>
        <p:spPr>
          <a:xfrm>
            <a:off x="0" y="0"/>
            <a:ext cx="9144000" cy="6858000"/>
          </a:xfrm>
          <a:prstGeom prst="actionButtonBlank">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12576425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4"/>
          <p:cNvSpPr>
            <a:spLocks noGrp="1"/>
          </p:cNvSpPr>
          <p:nvPr>
            <p:ph type="title"/>
          </p:nvPr>
        </p:nvSpPr>
        <p:spPr>
          <a:xfrm>
            <a:off x="457200" y="548879"/>
            <a:ext cx="8229600" cy="857250"/>
          </a:xfrm>
        </p:spPr>
        <p:txBody>
          <a:bodyPr>
            <a:normAutofit/>
          </a:bodyPr>
          <a:lstStyle/>
          <a:p>
            <a:r>
              <a:rPr lang="en-US" sz="4400" dirty="0"/>
              <a:t>Asking Questions</a:t>
            </a:r>
          </a:p>
        </p:txBody>
      </p:sp>
      <p:sp>
        <p:nvSpPr>
          <p:cNvPr id="3" name="TextBox 2"/>
          <p:cNvSpPr txBox="1"/>
          <p:nvPr/>
        </p:nvSpPr>
        <p:spPr>
          <a:xfrm>
            <a:off x="495300" y="1406129"/>
            <a:ext cx="8153400" cy="5016758"/>
          </a:xfrm>
          <a:prstGeom prst="rect">
            <a:avLst/>
          </a:prstGeom>
          <a:noFill/>
        </p:spPr>
        <p:txBody>
          <a:bodyPr wrap="square" rtlCol="0">
            <a:spAutoFit/>
          </a:bodyPr>
          <a:lstStyle/>
          <a:p>
            <a:r>
              <a:rPr lang="en-US" sz="2000" dirty="0"/>
              <a:t>Ask interview questions and take brief notes</a:t>
            </a:r>
          </a:p>
          <a:p>
            <a:pPr marL="285750" indent="-285750">
              <a:buFont typeface="Arial" panose="020B0604020202020204" pitchFamily="34" charset="0"/>
              <a:buChar char="•"/>
            </a:pPr>
            <a:r>
              <a:rPr lang="en-US" sz="2000" dirty="0"/>
              <a:t>Consider asking an easy background question to get candidate relaxed and focused – </a:t>
            </a:r>
            <a:r>
              <a:rPr lang="en-US" sz="2000" i="1" dirty="0"/>
              <a:t>Tell me a little about your education and current/last job</a:t>
            </a:r>
            <a:r>
              <a:rPr lang="en-US" sz="2000" dirty="0"/>
              <a:t>.</a:t>
            </a:r>
          </a:p>
          <a:p>
            <a:pPr marL="285750" indent="-285750">
              <a:buFont typeface="Arial" panose="020B0604020202020204" pitchFamily="34" charset="0"/>
              <a:buChar char="•"/>
            </a:pPr>
            <a:endParaRPr lang="en-US" sz="2000" dirty="0"/>
          </a:p>
          <a:p>
            <a:pPr marL="285750" indent="-285750">
              <a:buFont typeface="Arial" panose="020B0604020202020204" pitchFamily="34" charset="0"/>
              <a:buChar char="•"/>
            </a:pPr>
            <a:r>
              <a:rPr lang="en-US" sz="2000" dirty="0"/>
              <a:t>Present the lead questions from your prepared list on the structured interview plan</a:t>
            </a:r>
          </a:p>
          <a:p>
            <a:pPr marL="285750" indent="-285750">
              <a:buFont typeface="Arial" panose="020B0604020202020204" pitchFamily="34" charset="0"/>
              <a:buChar char="•"/>
            </a:pPr>
            <a:endParaRPr lang="en-US" sz="2000" dirty="0"/>
          </a:p>
          <a:p>
            <a:pPr marL="285750" indent="-285750">
              <a:buFont typeface="Arial" panose="020B0604020202020204" pitchFamily="34" charset="0"/>
              <a:buChar char="•"/>
            </a:pPr>
            <a:r>
              <a:rPr lang="en-US" sz="2000" dirty="0"/>
              <a:t>Allow candidate time to consider response. Don’t help – you may repeat/rephrase the question or say, “We’ll give you time.”</a:t>
            </a:r>
          </a:p>
          <a:p>
            <a:pPr marL="285750" indent="-285750">
              <a:buFont typeface="Arial" panose="020B0604020202020204" pitchFamily="34" charset="0"/>
              <a:buChar char="•"/>
            </a:pPr>
            <a:endParaRPr lang="en-US" sz="2000" dirty="0"/>
          </a:p>
          <a:p>
            <a:pPr marL="285750" indent="-285750">
              <a:buFont typeface="Arial" panose="020B0604020202020204" pitchFamily="34" charset="0"/>
              <a:buChar char="•"/>
            </a:pPr>
            <a:r>
              <a:rPr lang="en-US" sz="2000" dirty="0"/>
              <a:t>Ask probing questions as needed to obtain more information from the candidate.</a:t>
            </a:r>
          </a:p>
          <a:p>
            <a:pPr marL="285750" indent="-285750">
              <a:buFont typeface="Arial" panose="020B0604020202020204" pitchFamily="34" charset="0"/>
              <a:buChar char="•"/>
            </a:pPr>
            <a:endParaRPr lang="en-US" sz="2000" dirty="0"/>
          </a:p>
          <a:p>
            <a:r>
              <a:rPr lang="en-US" sz="2000" dirty="0"/>
              <a:t>If necessary, use polite interruptions to control the pace of the interview.  If an applicant is talking too much, say:  “</a:t>
            </a:r>
            <a:r>
              <a:rPr lang="en-US" sz="2000" i="1" dirty="0"/>
              <a:t>Yes, I think I understand, now let me ask you this…”</a:t>
            </a:r>
          </a:p>
        </p:txBody>
      </p:sp>
      <p:sp>
        <p:nvSpPr>
          <p:cNvPr id="2" name="Action Button: Blank 1">
            <a:hlinkClick r:id="" action="ppaction://hlinkshowjump?jump=nextslide" highlightClick="1"/>
            <a:extLst>
              <a:ext uri="{FF2B5EF4-FFF2-40B4-BE49-F238E27FC236}">
                <a16:creationId xmlns:a16="http://schemas.microsoft.com/office/drawing/2014/main" id="{2D5F1999-7948-9A52-2034-F2FEE6AE0F04}"/>
              </a:ext>
            </a:extLst>
          </p:cNvPr>
          <p:cNvSpPr/>
          <p:nvPr/>
        </p:nvSpPr>
        <p:spPr>
          <a:xfrm>
            <a:off x="0" y="0"/>
            <a:ext cx="9144000" cy="6858000"/>
          </a:xfrm>
          <a:prstGeom prst="actionButtonBlank">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36688390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4"/>
          <p:cNvSpPr>
            <a:spLocks noGrp="1"/>
          </p:cNvSpPr>
          <p:nvPr>
            <p:ph type="title"/>
          </p:nvPr>
        </p:nvSpPr>
        <p:spPr>
          <a:xfrm>
            <a:off x="457200" y="634604"/>
            <a:ext cx="8229600" cy="857250"/>
          </a:xfrm>
        </p:spPr>
        <p:txBody>
          <a:bodyPr>
            <a:normAutofit/>
          </a:bodyPr>
          <a:lstStyle/>
          <a:p>
            <a:r>
              <a:rPr lang="en-US" sz="4400" dirty="0"/>
              <a:t>Effective Probing Questions</a:t>
            </a:r>
          </a:p>
        </p:txBody>
      </p:sp>
      <p:sp>
        <p:nvSpPr>
          <p:cNvPr id="3" name="TextBox 2"/>
          <p:cNvSpPr txBox="1"/>
          <p:nvPr/>
        </p:nvSpPr>
        <p:spPr>
          <a:xfrm>
            <a:off x="533399" y="1501380"/>
            <a:ext cx="8524875" cy="3170099"/>
          </a:xfrm>
          <a:prstGeom prst="rect">
            <a:avLst/>
          </a:prstGeom>
          <a:noFill/>
        </p:spPr>
        <p:txBody>
          <a:bodyPr wrap="square" rtlCol="0">
            <a:spAutoFit/>
          </a:bodyPr>
          <a:lstStyle/>
          <a:p>
            <a:pPr marL="285750" indent="-285750">
              <a:buFont typeface="Arial" panose="020B0604020202020204" pitchFamily="34" charset="0"/>
              <a:buChar char="•"/>
            </a:pPr>
            <a:r>
              <a:rPr lang="en-US" sz="2000" dirty="0"/>
              <a:t>Use probing questions that:</a:t>
            </a:r>
          </a:p>
          <a:p>
            <a:pPr marL="742950" lvl="1" indent="-285750">
              <a:buFont typeface="Arial" panose="020B0604020202020204" pitchFamily="34" charset="0"/>
              <a:buChar char="•"/>
            </a:pPr>
            <a:r>
              <a:rPr lang="en-US" sz="2000" dirty="0"/>
              <a:t>Seek clarification or additional information</a:t>
            </a:r>
          </a:p>
          <a:p>
            <a:pPr marL="742950" lvl="1" indent="-285750">
              <a:buFont typeface="Arial" panose="020B0604020202020204" pitchFamily="34" charset="0"/>
              <a:buChar char="•"/>
            </a:pPr>
            <a:r>
              <a:rPr lang="en-US" sz="2000" dirty="0"/>
              <a:t>Are related to the competencies being rated</a:t>
            </a:r>
          </a:p>
          <a:p>
            <a:pPr marL="742950" lvl="1" indent="-285750">
              <a:buFont typeface="Arial" panose="020B0604020202020204" pitchFamily="34" charset="0"/>
              <a:buChar char="•"/>
            </a:pPr>
            <a:r>
              <a:rPr lang="en-US" sz="2000" dirty="0"/>
              <a:t>Continue to probe until you are confident you can rate the candidate.</a:t>
            </a:r>
          </a:p>
          <a:p>
            <a:pPr lvl="1"/>
            <a:endParaRPr lang="en-US" sz="2000" dirty="0"/>
          </a:p>
          <a:p>
            <a:pPr marL="285750" indent="-285750">
              <a:buFont typeface="Arial" panose="020B0604020202020204" pitchFamily="34" charset="0"/>
              <a:buChar char="•"/>
            </a:pPr>
            <a:r>
              <a:rPr lang="en-US" sz="2000" dirty="0"/>
              <a:t>Probing questions help complete the STAR</a:t>
            </a:r>
          </a:p>
          <a:p>
            <a:pPr marL="742950" lvl="1" indent="-285750">
              <a:buFont typeface="Arial" panose="020B0604020202020204" pitchFamily="34" charset="0"/>
              <a:buChar char="•"/>
            </a:pPr>
            <a:r>
              <a:rPr lang="en-US" sz="2000" b="1" dirty="0"/>
              <a:t>S</a:t>
            </a:r>
            <a:r>
              <a:rPr lang="en-US" sz="2000" dirty="0"/>
              <a:t>ituation 	what led up to this? why was it necessary? who was involved?</a:t>
            </a:r>
          </a:p>
          <a:p>
            <a:pPr marL="742950" lvl="1" indent="-285750">
              <a:buFont typeface="Arial" panose="020B0604020202020204" pitchFamily="34" charset="0"/>
              <a:buChar char="•"/>
            </a:pPr>
            <a:r>
              <a:rPr lang="en-US" sz="2000" b="1" dirty="0"/>
              <a:t>T</a:t>
            </a:r>
            <a:r>
              <a:rPr lang="en-US" sz="2000" dirty="0"/>
              <a:t>ask 		what was the goal/target?</a:t>
            </a:r>
          </a:p>
          <a:p>
            <a:pPr marL="742950" lvl="1" indent="-285750">
              <a:buFont typeface="Arial" panose="020B0604020202020204" pitchFamily="34" charset="0"/>
              <a:buChar char="•"/>
            </a:pPr>
            <a:r>
              <a:rPr lang="en-US" sz="2000" b="1" dirty="0"/>
              <a:t>A</a:t>
            </a:r>
            <a:r>
              <a:rPr lang="en-US" sz="2000" dirty="0"/>
              <a:t>ction 	what did you say or do?</a:t>
            </a:r>
          </a:p>
          <a:p>
            <a:pPr marL="742950" lvl="1" indent="-285750">
              <a:buFont typeface="Arial" panose="020B0604020202020204" pitchFamily="34" charset="0"/>
              <a:buChar char="•"/>
            </a:pPr>
            <a:r>
              <a:rPr lang="en-US" sz="2000" b="1" dirty="0"/>
              <a:t>R</a:t>
            </a:r>
            <a:r>
              <a:rPr lang="en-US" sz="2000" dirty="0"/>
              <a:t>esult	what happened next? what was the outcome?</a:t>
            </a:r>
          </a:p>
        </p:txBody>
      </p:sp>
      <p:sp>
        <p:nvSpPr>
          <p:cNvPr id="2" name="Action Button: Blank 1">
            <a:hlinkClick r:id="" action="ppaction://hlinkshowjump?jump=nextslide" highlightClick="1"/>
            <a:extLst>
              <a:ext uri="{FF2B5EF4-FFF2-40B4-BE49-F238E27FC236}">
                <a16:creationId xmlns:a16="http://schemas.microsoft.com/office/drawing/2014/main" id="{F63F7022-2EF0-E0AB-DFAF-3C81F270D8E9}"/>
              </a:ext>
            </a:extLst>
          </p:cNvPr>
          <p:cNvSpPr/>
          <p:nvPr/>
        </p:nvSpPr>
        <p:spPr>
          <a:xfrm>
            <a:off x="0" y="0"/>
            <a:ext cx="9144000" cy="6858000"/>
          </a:xfrm>
          <a:prstGeom prst="actionButtonBlank">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90580226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4"/>
          <p:cNvSpPr>
            <a:spLocks noGrp="1"/>
          </p:cNvSpPr>
          <p:nvPr>
            <p:ph type="title"/>
          </p:nvPr>
        </p:nvSpPr>
        <p:spPr>
          <a:xfrm>
            <a:off x="371475" y="491729"/>
            <a:ext cx="8229600" cy="857250"/>
          </a:xfrm>
        </p:spPr>
        <p:txBody>
          <a:bodyPr>
            <a:normAutofit/>
          </a:bodyPr>
          <a:lstStyle/>
          <a:p>
            <a:r>
              <a:rPr lang="en-US" sz="4400" dirty="0"/>
              <a:t>Ending the Interview</a:t>
            </a:r>
          </a:p>
        </p:txBody>
      </p:sp>
      <p:sp>
        <p:nvSpPr>
          <p:cNvPr id="3" name="TextBox 2"/>
          <p:cNvSpPr txBox="1"/>
          <p:nvPr/>
        </p:nvSpPr>
        <p:spPr>
          <a:xfrm>
            <a:off x="447675" y="1247450"/>
            <a:ext cx="8153400" cy="5247590"/>
          </a:xfrm>
          <a:prstGeom prst="rect">
            <a:avLst/>
          </a:prstGeom>
          <a:noFill/>
        </p:spPr>
        <p:txBody>
          <a:bodyPr wrap="square" rtlCol="0">
            <a:spAutoFit/>
          </a:bodyPr>
          <a:lstStyle/>
          <a:p>
            <a:r>
              <a:rPr lang="en-US" dirty="0"/>
              <a:t>After all interview questions have been asked conclude the structured portion of the interview.</a:t>
            </a:r>
          </a:p>
          <a:p>
            <a:pPr marL="285750" indent="-285750">
              <a:buFont typeface="Arial" panose="020B0604020202020204" pitchFamily="34" charset="0"/>
              <a:buChar char="•"/>
            </a:pPr>
            <a:r>
              <a:rPr lang="en-US" dirty="0"/>
              <a:t>Allow candidates to ask questions and invite them to phone you if they have any additional questions </a:t>
            </a:r>
          </a:p>
          <a:p>
            <a:pPr marL="285750" indent="-285750">
              <a:buFont typeface="Arial" panose="020B0604020202020204" pitchFamily="34" charset="0"/>
              <a:buChar char="•"/>
            </a:pPr>
            <a:r>
              <a:rPr lang="en-US" dirty="0"/>
              <a:t>You may want to sell the job, be realistic</a:t>
            </a:r>
          </a:p>
          <a:p>
            <a:pPr marL="285750" indent="-285750">
              <a:buFont typeface="Arial" panose="020B0604020202020204" pitchFamily="34" charset="0"/>
              <a:buChar char="•"/>
            </a:pPr>
            <a:r>
              <a:rPr lang="en-US" dirty="0"/>
              <a:t>Clearly outline the next steps in the process</a:t>
            </a:r>
          </a:p>
          <a:p>
            <a:pPr marL="285750" indent="-285750">
              <a:buFont typeface="Arial" panose="020B0604020202020204" pitchFamily="34" charset="0"/>
              <a:buChar char="•"/>
            </a:pPr>
            <a:r>
              <a:rPr lang="en-US" dirty="0"/>
              <a:t>Express appreciation</a:t>
            </a:r>
          </a:p>
          <a:p>
            <a:pPr marL="285750" indent="-285750">
              <a:buFont typeface="Arial" panose="020B0604020202020204" pitchFamily="34" charset="0"/>
              <a:buChar char="•"/>
            </a:pPr>
            <a:endParaRPr lang="en-US" dirty="0"/>
          </a:p>
          <a:p>
            <a:r>
              <a:rPr lang="en-US" dirty="0"/>
              <a:t>After you dismiss the candidate, review your notes briefly and rate (score) each competency or question.  Determine the best match of the rating scale and your observation of the candidate's behavior and responses.</a:t>
            </a:r>
          </a:p>
          <a:p>
            <a:endParaRPr lang="en-US" dirty="0"/>
          </a:p>
          <a:p>
            <a:r>
              <a:rPr lang="en-US" dirty="0"/>
              <a:t>If using a panel, you will need to meet with panel to discuss ratings and then agree on one </a:t>
            </a:r>
            <a:r>
              <a:rPr lang="en-US" i="1" dirty="0"/>
              <a:t>consensus</a:t>
            </a:r>
            <a:r>
              <a:rPr lang="en-US" dirty="0"/>
              <a:t> rating for the panel. Be mindful of any </a:t>
            </a:r>
            <a:r>
              <a:rPr lang="en-US" i="1" dirty="0"/>
              <a:t>biases</a:t>
            </a:r>
            <a:r>
              <a:rPr lang="en-US" dirty="0"/>
              <a:t>  experienced during the interview.</a:t>
            </a:r>
          </a:p>
          <a:p>
            <a:endParaRPr lang="en-US" dirty="0"/>
          </a:p>
          <a:p>
            <a:r>
              <a:rPr lang="en-US" dirty="0"/>
              <a:t>Follow up with every person interviewed to let them know their status for the position. </a:t>
            </a:r>
          </a:p>
        </p:txBody>
      </p:sp>
      <p:sp>
        <p:nvSpPr>
          <p:cNvPr id="2" name="Action Button: Blank 1">
            <a:hlinkClick r:id="" action="ppaction://hlinkshowjump?jump=nextslide" highlightClick="1"/>
            <a:extLst>
              <a:ext uri="{FF2B5EF4-FFF2-40B4-BE49-F238E27FC236}">
                <a16:creationId xmlns:a16="http://schemas.microsoft.com/office/drawing/2014/main" id="{27ECCDB2-F4FA-3A49-F4B3-288214FB0199}"/>
              </a:ext>
            </a:extLst>
          </p:cNvPr>
          <p:cNvSpPr/>
          <p:nvPr/>
        </p:nvSpPr>
        <p:spPr>
          <a:xfrm>
            <a:off x="0" y="0"/>
            <a:ext cx="9144000" cy="6858000"/>
          </a:xfrm>
          <a:prstGeom prst="actionButtonBlank">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37786505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4"/>
          <p:cNvSpPr>
            <a:spLocks noGrp="1"/>
          </p:cNvSpPr>
          <p:nvPr>
            <p:ph type="title"/>
          </p:nvPr>
        </p:nvSpPr>
        <p:spPr>
          <a:xfrm>
            <a:off x="457200" y="501254"/>
            <a:ext cx="8229600" cy="857250"/>
          </a:xfrm>
        </p:spPr>
        <p:txBody>
          <a:bodyPr>
            <a:normAutofit/>
          </a:bodyPr>
          <a:lstStyle/>
          <a:p>
            <a:r>
              <a:rPr lang="en-US" sz="4400" dirty="0"/>
              <a:t>Scoring</a:t>
            </a:r>
          </a:p>
        </p:txBody>
      </p:sp>
      <p:sp>
        <p:nvSpPr>
          <p:cNvPr id="3" name="TextBox 2"/>
          <p:cNvSpPr txBox="1"/>
          <p:nvPr/>
        </p:nvSpPr>
        <p:spPr>
          <a:xfrm>
            <a:off x="533400" y="1358504"/>
            <a:ext cx="8153400" cy="4401205"/>
          </a:xfrm>
          <a:prstGeom prst="rect">
            <a:avLst/>
          </a:prstGeom>
          <a:noFill/>
        </p:spPr>
        <p:txBody>
          <a:bodyPr wrap="square" rtlCol="0">
            <a:spAutoFit/>
          </a:bodyPr>
          <a:lstStyle/>
          <a:p>
            <a:r>
              <a:rPr lang="en-US" sz="2000" dirty="0"/>
              <a:t>Immediately following the interview, interviewers should read their notes on the candidate’s responses and then rate the responses for each question/competency, one at a time, by:</a:t>
            </a:r>
          </a:p>
          <a:p>
            <a:pPr marL="742950" lvl="1" indent="-285750">
              <a:buFont typeface="Arial" panose="020B0604020202020204" pitchFamily="34" charset="0"/>
              <a:buChar char="•"/>
            </a:pPr>
            <a:r>
              <a:rPr lang="en-US" sz="2000" dirty="0"/>
              <a:t>Reviewing the competency definition and associated question</a:t>
            </a:r>
          </a:p>
          <a:p>
            <a:pPr marL="742950" lvl="1" indent="-285750">
              <a:buFont typeface="Arial" panose="020B0604020202020204" pitchFamily="34" charset="0"/>
              <a:buChar char="•"/>
            </a:pPr>
            <a:r>
              <a:rPr lang="en-US" sz="2000" dirty="0"/>
              <a:t>Reviewing notes for each question</a:t>
            </a:r>
          </a:p>
          <a:p>
            <a:pPr marL="742950" lvl="1" indent="-285750">
              <a:buFont typeface="Arial" panose="020B0604020202020204" pitchFamily="34" charset="0"/>
              <a:buChar char="•"/>
            </a:pPr>
            <a:r>
              <a:rPr lang="en-US" sz="2000" dirty="0"/>
              <a:t>Choosing the most appropriate rating</a:t>
            </a:r>
          </a:p>
          <a:p>
            <a:pPr marL="742950" lvl="1" indent="-285750">
              <a:buFont typeface="Arial" panose="020B0604020202020204" pitchFamily="34" charset="0"/>
              <a:buChar char="•"/>
            </a:pPr>
            <a:r>
              <a:rPr lang="en-US" sz="2000" dirty="0"/>
              <a:t>Place rating on score card</a:t>
            </a:r>
          </a:p>
          <a:p>
            <a:endParaRPr lang="en-US" sz="2000" dirty="0"/>
          </a:p>
          <a:p>
            <a:r>
              <a:rPr lang="en-US" sz="2000" dirty="0"/>
              <a:t>Use the following as a guide to make scoring easier:</a:t>
            </a:r>
          </a:p>
          <a:p>
            <a:pPr marL="742950" lvl="1" indent="-285750">
              <a:buFont typeface="Arial" panose="020B0604020202020204" pitchFamily="34" charset="0"/>
              <a:buChar char="•"/>
            </a:pPr>
            <a:r>
              <a:rPr lang="en-US" sz="2000" dirty="0"/>
              <a:t>Know the competencies being assessed, the questions, and the rating scale </a:t>
            </a:r>
          </a:p>
          <a:p>
            <a:pPr marL="742950" lvl="1" indent="-285750">
              <a:buFont typeface="Arial" panose="020B0604020202020204" pitchFamily="34" charset="0"/>
              <a:buChar char="•"/>
            </a:pPr>
            <a:r>
              <a:rPr lang="en-US" sz="2000" dirty="0"/>
              <a:t>Focus on the candidate’s responses (not on the candidate)</a:t>
            </a:r>
          </a:p>
          <a:p>
            <a:pPr marL="742950" lvl="1" indent="-285750">
              <a:buFont typeface="Arial" panose="020B0604020202020204" pitchFamily="34" charset="0"/>
              <a:buChar char="•"/>
            </a:pPr>
            <a:r>
              <a:rPr lang="en-US" sz="2000" dirty="0"/>
              <a:t>Take detailed notes on the responses (not on the candidate)</a:t>
            </a:r>
          </a:p>
          <a:p>
            <a:pPr marL="742950" lvl="1" indent="-285750">
              <a:buFont typeface="Arial" panose="020B0604020202020204" pitchFamily="34" charset="0"/>
              <a:buChar char="•"/>
            </a:pPr>
            <a:r>
              <a:rPr lang="en-US" sz="2000" dirty="0"/>
              <a:t>Objectively rate the candidate</a:t>
            </a:r>
          </a:p>
        </p:txBody>
      </p:sp>
      <p:sp>
        <p:nvSpPr>
          <p:cNvPr id="2" name="Action Button: Blank 1">
            <a:hlinkClick r:id="" action="ppaction://hlinkshowjump?jump=nextslide" highlightClick="1"/>
            <a:extLst>
              <a:ext uri="{FF2B5EF4-FFF2-40B4-BE49-F238E27FC236}">
                <a16:creationId xmlns:a16="http://schemas.microsoft.com/office/drawing/2014/main" id="{C649E38E-4F55-D36D-CF9C-91C25E57AD06}"/>
              </a:ext>
            </a:extLst>
          </p:cNvPr>
          <p:cNvSpPr/>
          <p:nvPr/>
        </p:nvSpPr>
        <p:spPr>
          <a:xfrm>
            <a:off x="0" y="0"/>
            <a:ext cx="9144000" cy="6858000"/>
          </a:xfrm>
          <a:prstGeom prst="actionButtonBlank">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30187843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4"/>
          <p:cNvSpPr>
            <a:spLocks noGrp="1"/>
          </p:cNvSpPr>
          <p:nvPr>
            <p:ph type="title"/>
          </p:nvPr>
        </p:nvSpPr>
        <p:spPr>
          <a:xfrm>
            <a:off x="247650" y="472679"/>
            <a:ext cx="8229600" cy="857250"/>
          </a:xfrm>
        </p:spPr>
        <p:txBody>
          <a:bodyPr>
            <a:normAutofit/>
          </a:bodyPr>
          <a:lstStyle/>
          <a:p>
            <a:r>
              <a:rPr lang="en-US" sz="4400" dirty="0"/>
              <a:t>Consensus</a:t>
            </a:r>
          </a:p>
        </p:txBody>
      </p:sp>
      <p:sp>
        <p:nvSpPr>
          <p:cNvPr id="3" name="TextBox 2"/>
          <p:cNvSpPr txBox="1"/>
          <p:nvPr/>
        </p:nvSpPr>
        <p:spPr>
          <a:xfrm>
            <a:off x="390525" y="1428750"/>
            <a:ext cx="8153400" cy="4093428"/>
          </a:xfrm>
          <a:prstGeom prst="rect">
            <a:avLst/>
          </a:prstGeom>
          <a:noFill/>
        </p:spPr>
        <p:txBody>
          <a:bodyPr wrap="square" rtlCol="0">
            <a:spAutoFit/>
          </a:bodyPr>
          <a:lstStyle/>
          <a:p>
            <a:r>
              <a:rPr lang="en-US" sz="2000" dirty="0"/>
              <a:t>The purpose of the consensus meeting is for employees who took part in the interview to assess/score the candidate and to discusses how hirable the candidate seems to be. This meeting can last anywhere from 30 minutes to an hour, depending on the interviewers' reactions and points of view.</a:t>
            </a:r>
          </a:p>
          <a:p>
            <a:endParaRPr lang="en-US" sz="2000" dirty="0"/>
          </a:p>
          <a:p>
            <a:r>
              <a:rPr lang="en-US" sz="2000" dirty="0"/>
              <a:t>The meeting should be scheduled within 24 hours after the interviews.  </a:t>
            </a:r>
          </a:p>
          <a:p>
            <a:endParaRPr lang="en-US" sz="2000" dirty="0"/>
          </a:p>
          <a:p>
            <a:r>
              <a:rPr lang="en-US" sz="2000" dirty="0"/>
              <a:t>As part of the overall interview plan, the Hiring Manager is responsible for:</a:t>
            </a:r>
          </a:p>
          <a:p>
            <a:pPr marL="285750" indent="-285750">
              <a:buFont typeface="Arial" panose="020B0604020202020204" pitchFamily="34" charset="0"/>
              <a:buChar char="•"/>
            </a:pPr>
            <a:r>
              <a:rPr lang="en-US" sz="2000" dirty="0"/>
              <a:t>identifying interview team members </a:t>
            </a:r>
          </a:p>
          <a:p>
            <a:pPr marL="285750" indent="-285750">
              <a:buFont typeface="Arial" panose="020B0604020202020204" pitchFamily="34" charset="0"/>
              <a:buChar char="•"/>
            </a:pPr>
            <a:r>
              <a:rPr lang="en-US" sz="2000" dirty="0"/>
              <a:t>ensuring interview team is skilled at interviewing and/or arrange for interview training</a:t>
            </a:r>
          </a:p>
          <a:p>
            <a:pPr marL="285750" indent="-285750">
              <a:buFont typeface="Arial" panose="020B0604020202020204" pitchFamily="34" charset="0"/>
              <a:buChar char="•"/>
            </a:pPr>
            <a:r>
              <a:rPr lang="en-US" sz="2000" dirty="0"/>
              <a:t>arrange for and meet with interview team to discuss assignments, questions, response standards and rating procedure</a:t>
            </a:r>
          </a:p>
        </p:txBody>
      </p:sp>
      <p:sp>
        <p:nvSpPr>
          <p:cNvPr id="2" name="Action Button: Blank 1">
            <a:hlinkClick r:id="" action="ppaction://hlinkshowjump?jump=nextslide" highlightClick="1"/>
            <a:extLst>
              <a:ext uri="{FF2B5EF4-FFF2-40B4-BE49-F238E27FC236}">
                <a16:creationId xmlns:a16="http://schemas.microsoft.com/office/drawing/2014/main" id="{A56E7138-28DF-7D2D-CDDB-73B3720D9E27}"/>
              </a:ext>
            </a:extLst>
          </p:cNvPr>
          <p:cNvSpPr/>
          <p:nvPr/>
        </p:nvSpPr>
        <p:spPr>
          <a:xfrm>
            <a:off x="0" y="0"/>
            <a:ext cx="9144000" cy="6858000"/>
          </a:xfrm>
          <a:prstGeom prst="actionButtonBlank">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0432257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t>Quick Quiz</a:t>
            </a:r>
          </a:p>
        </p:txBody>
      </p:sp>
      <p:sp>
        <p:nvSpPr>
          <p:cNvPr id="6" name="Content Placeholder 5"/>
          <p:cNvSpPr>
            <a:spLocks noGrp="1"/>
          </p:cNvSpPr>
          <p:nvPr>
            <p:ph idx="1"/>
          </p:nvPr>
        </p:nvSpPr>
        <p:spPr>
          <a:xfrm>
            <a:off x="390525" y="1532934"/>
            <a:ext cx="8229600" cy="2133599"/>
          </a:xfrm>
        </p:spPr>
        <p:txBody>
          <a:bodyPr>
            <a:noAutofit/>
          </a:bodyPr>
          <a:lstStyle/>
          <a:p>
            <a:pPr marL="0" indent="0">
              <a:buNone/>
            </a:pPr>
            <a:r>
              <a:rPr lang="en-US" sz="2000" dirty="0"/>
              <a:t>If the interviewee hesitates or seems stumped when you ask a behavioral question, you should?</a:t>
            </a:r>
          </a:p>
          <a:p>
            <a:pPr marL="457200" indent="-457200">
              <a:buFont typeface="+mj-lt"/>
              <a:buAutoNum type="alphaUcPeriod"/>
            </a:pPr>
            <a:r>
              <a:rPr lang="en-US" sz="2000" dirty="0"/>
              <a:t>Tell the person you will give them time to think. Then keep silent.</a:t>
            </a:r>
          </a:p>
          <a:p>
            <a:pPr marL="457200" indent="-457200">
              <a:buFont typeface="+mj-lt"/>
              <a:buAutoNum type="alphaUcPeriod"/>
            </a:pPr>
            <a:r>
              <a:rPr lang="en-US" sz="2000" dirty="0"/>
              <a:t>Rephrase the question using alternate words or simpler language.</a:t>
            </a:r>
          </a:p>
          <a:p>
            <a:pPr marL="457200" indent="-457200">
              <a:buFont typeface="+mj-lt"/>
              <a:buAutoNum type="alphaUcPeriod"/>
            </a:pPr>
            <a:r>
              <a:rPr lang="en-US" sz="2000" dirty="0"/>
              <a:t>Ask an alternate question that addresses the same job skill or ability.</a:t>
            </a:r>
          </a:p>
          <a:p>
            <a:pPr marL="457200" indent="-457200">
              <a:buFont typeface="+mj-lt"/>
              <a:buAutoNum type="alphaUcPeriod"/>
            </a:pPr>
            <a:r>
              <a:rPr lang="en-US" sz="2000" dirty="0"/>
              <a:t>Give some general examples of the kind of information you are looking for.</a:t>
            </a:r>
          </a:p>
        </p:txBody>
      </p:sp>
      <p:sp>
        <p:nvSpPr>
          <p:cNvPr id="2" name="TextBox 1"/>
          <p:cNvSpPr txBox="1"/>
          <p:nvPr/>
        </p:nvSpPr>
        <p:spPr>
          <a:xfrm>
            <a:off x="2362200" y="4343400"/>
            <a:ext cx="304800" cy="369332"/>
          </a:xfrm>
          <a:prstGeom prst="rect">
            <a:avLst/>
          </a:prstGeom>
          <a:solidFill>
            <a:srgbClr val="D39959"/>
          </a:solidFill>
        </p:spPr>
        <p:txBody>
          <a:bodyPr wrap="square" rtlCol="0">
            <a:spAutoFit/>
          </a:bodyPr>
          <a:lstStyle/>
          <a:p>
            <a:r>
              <a:rPr lang="en-US" dirty="0"/>
              <a:t>A</a:t>
            </a:r>
          </a:p>
        </p:txBody>
      </p:sp>
      <p:sp>
        <p:nvSpPr>
          <p:cNvPr id="7" name="TextBox 6"/>
          <p:cNvSpPr txBox="1"/>
          <p:nvPr/>
        </p:nvSpPr>
        <p:spPr>
          <a:xfrm>
            <a:off x="2895600" y="4356616"/>
            <a:ext cx="304800" cy="369332"/>
          </a:xfrm>
          <a:prstGeom prst="rect">
            <a:avLst/>
          </a:prstGeom>
          <a:solidFill>
            <a:srgbClr val="D39959"/>
          </a:solidFill>
        </p:spPr>
        <p:txBody>
          <a:bodyPr wrap="square" rtlCol="0">
            <a:spAutoFit/>
          </a:bodyPr>
          <a:lstStyle/>
          <a:p>
            <a:r>
              <a:rPr lang="en-US" dirty="0"/>
              <a:t>B</a:t>
            </a:r>
          </a:p>
        </p:txBody>
      </p:sp>
      <p:sp>
        <p:nvSpPr>
          <p:cNvPr id="8" name="TextBox 7"/>
          <p:cNvSpPr txBox="1"/>
          <p:nvPr/>
        </p:nvSpPr>
        <p:spPr>
          <a:xfrm>
            <a:off x="3467100" y="4350782"/>
            <a:ext cx="304800" cy="369332"/>
          </a:xfrm>
          <a:prstGeom prst="rect">
            <a:avLst/>
          </a:prstGeom>
          <a:solidFill>
            <a:srgbClr val="D39959"/>
          </a:solidFill>
        </p:spPr>
        <p:txBody>
          <a:bodyPr wrap="square" rtlCol="0">
            <a:spAutoFit/>
          </a:bodyPr>
          <a:lstStyle/>
          <a:p>
            <a:r>
              <a:rPr lang="en-US" dirty="0"/>
              <a:t>C</a:t>
            </a:r>
          </a:p>
        </p:txBody>
      </p:sp>
      <p:sp>
        <p:nvSpPr>
          <p:cNvPr id="9" name="TextBox 8"/>
          <p:cNvSpPr txBox="1"/>
          <p:nvPr/>
        </p:nvSpPr>
        <p:spPr>
          <a:xfrm>
            <a:off x="3962400" y="4343400"/>
            <a:ext cx="304800" cy="369332"/>
          </a:xfrm>
          <a:prstGeom prst="rect">
            <a:avLst/>
          </a:prstGeom>
          <a:solidFill>
            <a:srgbClr val="D39959"/>
          </a:solidFill>
        </p:spPr>
        <p:txBody>
          <a:bodyPr wrap="square" rtlCol="0">
            <a:spAutoFit/>
          </a:bodyPr>
          <a:lstStyle/>
          <a:p>
            <a:r>
              <a:rPr lang="en-US" dirty="0"/>
              <a:t>D</a:t>
            </a:r>
          </a:p>
        </p:txBody>
      </p:sp>
      <p:sp>
        <p:nvSpPr>
          <p:cNvPr id="3" name="Rectangle 2">
            <a:hlinkClick r:id="rId2" action="ppaction://hlinksldjump">
              <a:snd r:embed="rId3" name="chimes.wav"/>
            </a:hlinkClick>
          </p:cNvPr>
          <p:cNvSpPr/>
          <p:nvPr/>
        </p:nvSpPr>
        <p:spPr>
          <a:xfrm>
            <a:off x="2362200" y="4343400"/>
            <a:ext cx="304800" cy="369332"/>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Rectangle 3">
            <a:hlinkClick r:id="rId4" action="ppaction://hlinksldjump">
              <a:snd r:embed="rId5" name="bomb.wav"/>
            </a:hlinkClick>
          </p:cNvPr>
          <p:cNvSpPr/>
          <p:nvPr/>
        </p:nvSpPr>
        <p:spPr>
          <a:xfrm>
            <a:off x="2895600" y="4350782"/>
            <a:ext cx="304800" cy="36195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9">
            <a:hlinkClick r:id="rId4" action="ppaction://hlinksldjump">
              <a:snd r:embed="rId5" name="bomb.wav"/>
            </a:hlinkClick>
          </p:cNvPr>
          <p:cNvSpPr/>
          <p:nvPr/>
        </p:nvSpPr>
        <p:spPr>
          <a:xfrm>
            <a:off x="3467100" y="4350782"/>
            <a:ext cx="304800" cy="36195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Rectangle 10">
            <a:hlinkClick r:id="rId4" action="ppaction://hlinksldjump">
              <a:snd r:embed="rId5" name="bomb.wav"/>
            </a:hlinkClick>
          </p:cNvPr>
          <p:cNvSpPr/>
          <p:nvPr/>
        </p:nvSpPr>
        <p:spPr>
          <a:xfrm>
            <a:off x="3962400" y="4343400"/>
            <a:ext cx="304800" cy="369332"/>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414746817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Grp="1" noChangeAspect="1" noChangeArrowheads="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2895601" y="2209801"/>
            <a:ext cx="2188329" cy="214523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TextBox 2"/>
          <p:cNvSpPr txBox="1"/>
          <p:nvPr/>
        </p:nvSpPr>
        <p:spPr>
          <a:xfrm>
            <a:off x="2895600" y="1600200"/>
            <a:ext cx="2743200" cy="523220"/>
          </a:xfrm>
          <a:prstGeom prst="rect">
            <a:avLst/>
          </a:prstGeom>
          <a:noFill/>
        </p:spPr>
        <p:txBody>
          <a:bodyPr wrap="square" rtlCol="0">
            <a:spAutoFit/>
          </a:bodyPr>
          <a:lstStyle/>
          <a:p>
            <a:r>
              <a:rPr lang="en-US" sz="2800" dirty="0"/>
              <a:t>Sorry, incorrect</a:t>
            </a:r>
          </a:p>
        </p:txBody>
      </p:sp>
      <p:sp>
        <p:nvSpPr>
          <p:cNvPr id="7" name="Text Box 1028"/>
          <p:cNvSpPr txBox="1">
            <a:spLocks noChangeArrowheads="1"/>
          </p:cNvSpPr>
          <p:nvPr/>
        </p:nvSpPr>
        <p:spPr bwMode="auto">
          <a:xfrm>
            <a:off x="3200400" y="4724401"/>
            <a:ext cx="2932213" cy="461665"/>
          </a:xfrm>
          <a:prstGeom prst="rect">
            <a:avLst/>
          </a:prstGeom>
          <a:noFill/>
          <a:ln w="9525">
            <a:solidFill>
              <a:schemeClr val="hlink"/>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eaLnBrk="0" hangingPunct="0">
              <a:defRPr sz="2400">
                <a:solidFill>
                  <a:schemeClr val="tx1"/>
                </a:solidFill>
                <a:latin typeface="Arial" pitchFamily="34" charset="0"/>
              </a:defRPr>
            </a:lvl1pPr>
            <a:lvl2pPr marL="742950" indent="-285750" eaLnBrk="0" hangingPunct="0">
              <a:defRPr sz="2400">
                <a:solidFill>
                  <a:schemeClr val="tx1"/>
                </a:solidFill>
                <a:latin typeface="Arial" pitchFamily="34" charset="0"/>
              </a:defRPr>
            </a:lvl2pPr>
            <a:lvl3pPr marL="1143000" indent="-228600" eaLnBrk="0" hangingPunct="0">
              <a:defRPr sz="2400">
                <a:solidFill>
                  <a:schemeClr val="tx1"/>
                </a:solidFill>
                <a:latin typeface="Arial" pitchFamily="34" charset="0"/>
              </a:defRPr>
            </a:lvl3pPr>
            <a:lvl4pPr marL="1600200" indent="-228600" eaLnBrk="0" hangingPunct="0">
              <a:defRPr sz="2400">
                <a:solidFill>
                  <a:schemeClr val="tx1"/>
                </a:solidFill>
                <a:latin typeface="Arial" pitchFamily="34" charset="0"/>
              </a:defRPr>
            </a:lvl4pPr>
            <a:lvl5pPr marL="2057400" indent="-228600" eaLnBrk="0" hangingPunct="0">
              <a:defRPr sz="2400">
                <a:solidFill>
                  <a:schemeClr val="tx1"/>
                </a:solidFill>
                <a:latin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defRPr>
            </a:lvl9pPr>
          </a:lstStyle>
          <a:p>
            <a:pPr eaLnBrk="1" hangingPunct="1"/>
            <a:r>
              <a:rPr lang="en-US" altLang="en-US" dirty="0">
                <a:solidFill>
                  <a:schemeClr val="hlink"/>
                </a:solidFill>
                <a:latin typeface="Times New Roman" pitchFamily="18" charset="0"/>
                <a:hlinkClick r:id="" action="ppaction://hlinkshowjump?jump=lastslideviewed"/>
              </a:rPr>
              <a:t>Click here to try again</a:t>
            </a:r>
            <a:endParaRPr lang="en-US" altLang="en-US" dirty="0">
              <a:solidFill>
                <a:schemeClr val="hlink"/>
              </a:solidFill>
              <a:latin typeface="Times New Roman" pitchFamily="18" charset="0"/>
            </a:endParaRPr>
          </a:p>
        </p:txBody>
      </p:sp>
      <p:sp>
        <p:nvSpPr>
          <p:cNvPr id="4" name="Rectangle 3">
            <a:hlinkClick r:id="" action="ppaction://hlinkshowjump?jump=lastslideviewed"/>
          </p:cNvPr>
          <p:cNvSpPr/>
          <p:nvPr/>
        </p:nvSpPr>
        <p:spPr>
          <a:xfrm>
            <a:off x="0" y="0"/>
            <a:ext cx="9144000" cy="6857999"/>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87526709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pe01832_"/>
          <p:cNvPicPr>
            <a:picLocks noGrp="1" noChangeAspect="1" noChangeArrowheads="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3124201" y="2133600"/>
            <a:ext cx="2744709" cy="25078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AutoShape 4"/>
          <p:cNvSpPr>
            <a:spLocks noChangeArrowheads="1"/>
          </p:cNvSpPr>
          <p:nvPr/>
        </p:nvSpPr>
        <p:spPr bwMode="auto">
          <a:xfrm rot="13286530">
            <a:off x="761999" y="1709157"/>
            <a:ext cx="2057400" cy="2133600"/>
          </a:xfrm>
          <a:prstGeom prst="cloudCallout">
            <a:avLst>
              <a:gd name="adj1" fmla="val -43056"/>
              <a:gd name="adj2" fmla="val 61458"/>
            </a:avLst>
          </a:prstGeom>
          <a:solidFill>
            <a:srgbClr val="D39959"/>
          </a:solidFill>
          <a:ln w="9525">
            <a:solidFill>
              <a:schemeClr val="tx1"/>
            </a:solidFill>
            <a:round/>
            <a:headEnd/>
            <a:tailEnd/>
          </a:ln>
        </p:spPr>
        <p:txBody>
          <a:bodyPr rot="10800000"/>
          <a:lstStyle>
            <a:lvl1pPr eaLnBrk="0" hangingPunct="0">
              <a:defRPr sz="2400">
                <a:solidFill>
                  <a:schemeClr val="tx1"/>
                </a:solidFill>
                <a:latin typeface="Arial" pitchFamily="34" charset="0"/>
              </a:defRPr>
            </a:lvl1pPr>
            <a:lvl2pPr marL="742950" indent="-285750" eaLnBrk="0" hangingPunct="0">
              <a:defRPr sz="2400">
                <a:solidFill>
                  <a:schemeClr val="tx1"/>
                </a:solidFill>
                <a:latin typeface="Arial" pitchFamily="34" charset="0"/>
              </a:defRPr>
            </a:lvl2pPr>
            <a:lvl3pPr marL="1143000" indent="-228600" eaLnBrk="0" hangingPunct="0">
              <a:defRPr sz="2400">
                <a:solidFill>
                  <a:schemeClr val="tx1"/>
                </a:solidFill>
                <a:latin typeface="Arial" pitchFamily="34" charset="0"/>
              </a:defRPr>
            </a:lvl3pPr>
            <a:lvl4pPr marL="1600200" indent="-228600" eaLnBrk="0" hangingPunct="0">
              <a:defRPr sz="2400">
                <a:solidFill>
                  <a:schemeClr val="tx1"/>
                </a:solidFill>
                <a:latin typeface="Arial" pitchFamily="34" charset="0"/>
              </a:defRPr>
            </a:lvl4pPr>
            <a:lvl5pPr marL="2057400" indent="-228600" eaLnBrk="0" hangingPunct="0">
              <a:defRPr sz="2400">
                <a:solidFill>
                  <a:schemeClr val="tx1"/>
                </a:solidFill>
                <a:latin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defRPr>
            </a:lvl9pPr>
          </a:lstStyle>
          <a:p>
            <a:pPr algn="ctr" eaLnBrk="1" hangingPunct="1"/>
            <a:endParaRPr lang="en-US" altLang="en-US" dirty="0">
              <a:latin typeface="Times New Roman" pitchFamily="18" charset="0"/>
            </a:endParaRPr>
          </a:p>
        </p:txBody>
      </p:sp>
      <p:sp>
        <p:nvSpPr>
          <p:cNvPr id="8" name="Text Box 5"/>
          <p:cNvSpPr txBox="1">
            <a:spLocks noChangeArrowheads="1"/>
          </p:cNvSpPr>
          <p:nvPr/>
        </p:nvSpPr>
        <p:spPr bwMode="auto">
          <a:xfrm>
            <a:off x="762000" y="2655094"/>
            <a:ext cx="1962150"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pitchFamily="34" charset="0"/>
              </a:defRPr>
            </a:lvl1pPr>
            <a:lvl2pPr marL="742950" indent="-285750" eaLnBrk="0" hangingPunct="0">
              <a:defRPr sz="2400">
                <a:solidFill>
                  <a:schemeClr val="tx1"/>
                </a:solidFill>
                <a:latin typeface="Arial" pitchFamily="34" charset="0"/>
              </a:defRPr>
            </a:lvl2pPr>
            <a:lvl3pPr marL="1143000" indent="-228600" eaLnBrk="0" hangingPunct="0">
              <a:defRPr sz="2400">
                <a:solidFill>
                  <a:schemeClr val="tx1"/>
                </a:solidFill>
                <a:latin typeface="Arial" pitchFamily="34" charset="0"/>
              </a:defRPr>
            </a:lvl3pPr>
            <a:lvl4pPr marL="1600200" indent="-228600" eaLnBrk="0" hangingPunct="0">
              <a:defRPr sz="2400">
                <a:solidFill>
                  <a:schemeClr val="tx1"/>
                </a:solidFill>
                <a:latin typeface="Arial" pitchFamily="34" charset="0"/>
              </a:defRPr>
            </a:lvl4pPr>
            <a:lvl5pPr marL="2057400" indent="-228600" eaLnBrk="0" hangingPunct="0">
              <a:defRPr sz="2400">
                <a:solidFill>
                  <a:schemeClr val="tx1"/>
                </a:solidFill>
                <a:latin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defRPr>
            </a:lvl9pPr>
          </a:lstStyle>
          <a:p>
            <a:pPr eaLnBrk="1" hangingPunct="1"/>
            <a:r>
              <a:rPr lang="en-US" altLang="en-US" sz="2800" b="1" dirty="0">
                <a:latin typeface="Times New Roman" pitchFamily="18" charset="0"/>
              </a:rPr>
              <a:t>CORRECT</a:t>
            </a:r>
          </a:p>
        </p:txBody>
      </p:sp>
      <p:sp>
        <p:nvSpPr>
          <p:cNvPr id="9" name="Text Box 6"/>
          <p:cNvSpPr txBox="1">
            <a:spLocks noChangeArrowheads="1"/>
          </p:cNvSpPr>
          <p:nvPr/>
        </p:nvSpPr>
        <p:spPr bwMode="auto">
          <a:xfrm>
            <a:off x="1353768" y="4867276"/>
            <a:ext cx="3828292" cy="461665"/>
          </a:xfrm>
          <a:prstGeom prst="rect">
            <a:avLst/>
          </a:prstGeom>
          <a:noFill/>
          <a:ln w="9525">
            <a:solidFill>
              <a:schemeClr val="hlink"/>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eaLnBrk="0" hangingPunct="0">
              <a:defRPr sz="2400">
                <a:solidFill>
                  <a:schemeClr val="tx1"/>
                </a:solidFill>
                <a:latin typeface="Arial" pitchFamily="34" charset="0"/>
              </a:defRPr>
            </a:lvl1pPr>
            <a:lvl2pPr marL="742950" indent="-285750" eaLnBrk="0" hangingPunct="0">
              <a:defRPr sz="2400">
                <a:solidFill>
                  <a:schemeClr val="tx1"/>
                </a:solidFill>
                <a:latin typeface="Arial" pitchFamily="34" charset="0"/>
              </a:defRPr>
            </a:lvl2pPr>
            <a:lvl3pPr marL="1143000" indent="-228600" eaLnBrk="0" hangingPunct="0">
              <a:defRPr sz="2400">
                <a:solidFill>
                  <a:schemeClr val="tx1"/>
                </a:solidFill>
                <a:latin typeface="Arial" pitchFamily="34" charset="0"/>
              </a:defRPr>
            </a:lvl3pPr>
            <a:lvl4pPr marL="1600200" indent="-228600" eaLnBrk="0" hangingPunct="0">
              <a:defRPr sz="2400">
                <a:solidFill>
                  <a:schemeClr val="tx1"/>
                </a:solidFill>
                <a:latin typeface="Arial" pitchFamily="34" charset="0"/>
              </a:defRPr>
            </a:lvl4pPr>
            <a:lvl5pPr marL="2057400" indent="-228600" eaLnBrk="0" hangingPunct="0">
              <a:defRPr sz="2400">
                <a:solidFill>
                  <a:schemeClr val="tx1"/>
                </a:solidFill>
                <a:latin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defRPr>
            </a:lvl9pPr>
          </a:lstStyle>
          <a:p>
            <a:pPr eaLnBrk="1" hangingPunct="1"/>
            <a:r>
              <a:rPr lang="en-US" altLang="en-US" dirty="0">
                <a:latin typeface="Times New Roman" pitchFamily="18" charset="0"/>
              </a:rPr>
              <a:t>Click to advance to next slide</a:t>
            </a:r>
            <a:endParaRPr lang="en-US" altLang="en-US" dirty="0">
              <a:latin typeface="Times New Roman" pitchFamily="18" charset="0"/>
              <a:hlinkClick r:id="rId3" action="ppaction://hlinksldjump"/>
            </a:endParaRPr>
          </a:p>
        </p:txBody>
      </p:sp>
      <p:sp>
        <p:nvSpPr>
          <p:cNvPr id="2" name="Rectangle 1">
            <a:hlinkClick r:id="rId4" action="ppaction://hlinksldjump"/>
          </p:cNvPr>
          <p:cNvSpPr/>
          <p:nvPr/>
        </p:nvSpPr>
        <p:spPr>
          <a:xfrm>
            <a:off x="0" y="0"/>
            <a:ext cx="9144000" cy="6772589"/>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TextBox 2"/>
          <p:cNvSpPr txBox="1"/>
          <p:nvPr/>
        </p:nvSpPr>
        <p:spPr>
          <a:xfrm>
            <a:off x="2514600" y="1295398"/>
            <a:ext cx="4343400" cy="923330"/>
          </a:xfrm>
          <a:prstGeom prst="rect">
            <a:avLst/>
          </a:prstGeom>
          <a:noFill/>
        </p:spPr>
        <p:txBody>
          <a:bodyPr wrap="square" rtlCol="0">
            <a:spAutoFit/>
          </a:bodyPr>
          <a:lstStyle/>
          <a:p>
            <a:r>
              <a:rPr lang="en-US" dirty="0"/>
              <a:t>This is the best answer. After a period of time, repeating the question may jog the candidates memory.</a:t>
            </a:r>
          </a:p>
        </p:txBody>
      </p:sp>
    </p:spTree>
    <p:extLst>
      <p:ext uri="{BB962C8B-B14F-4D97-AF65-F5344CB8AC3E}">
        <p14:creationId xmlns:p14="http://schemas.microsoft.com/office/powerpoint/2010/main" val="165972542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Title 4"/>
          <p:cNvSpPr>
            <a:spLocks noGrp="1"/>
          </p:cNvSpPr>
          <p:nvPr>
            <p:ph type="title"/>
          </p:nvPr>
        </p:nvSpPr>
        <p:spPr>
          <a:xfrm>
            <a:off x="133350" y="567929"/>
            <a:ext cx="8229600" cy="857250"/>
          </a:xfrm>
        </p:spPr>
        <p:txBody>
          <a:bodyPr/>
          <a:lstStyle/>
          <a:p>
            <a:pPr algn="l"/>
            <a:r>
              <a:rPr lang="en-US" dirty="0"/>
              <a:t>Links</a:t>
            </a:r>
          </a:p>
        </p:txBody>
      </p:sp>
      <p:sp>
        <p:nvSpPr>
          <p:cNvPr id="4" name="TextBox 3"/>
          <p:cNvSpPr txBox="1"/>
          <p:nvPr/>
        </p:nvSpPr>
        <p:spPr>
          <a:xfrm>
            <a:off x="762000" y="1410091"/>
            <a:ext cx="5929074" cy="2292935"/>
          </a:xfrm>
          <a:prstGeom prst="rect">
            <a:avLst/>
          </a:prstGeom>
          <a:noFill/>
        </p:spPr>
        <p:txBody>
          <a:bodyPr wrap="square" rtlCol="0">
            <a:spAutoFit/>
          </a:bodyPr>
          <a:lstStyle/>
          <a:p>
            <a:pPr>
              <a:spcAft>
                <a:spcPts val="300"/>
              </a:spcAft>
            </a:pPr>
            <a:r>
              <a:rPr lang="en-US" sz="2000" b="1" dirty="0"/>
              <a:t>Click on link(s) below for more:</a:t>
            </a:r>
          </a:p>
          <a:p>
            <a:pPr>
              <a:spcAft>
                <a:spcPts val="300"/>
              </a:spcAft>
            </a:pPr>
            <a:endParaRPr lang="en-US" sz="800" b="1" dirty="0"/>
          </a:p>
          <a:p>
            <a:pPr marL="285750" indent="-285750">
              <a:spcAft>
                <a:spcPts val="300"/>
              </a:spcAft>
              <a:buFont typeface="Arial" panose="020B0604020202020204" pitchFamily="34" charset="0"/>
              <a:buChar char="•"/>
            </a:pPr>
            <a:r>
              <a:rPr lang="en-US" sz="2000" dirty="0">
                <a:hlinkClick r:id="rId2" action="ppaction://hlinkfile"/>
              </a:rPr>
              <a:t>Types of Interview Questions</a:t>
            </a:r>
            <a:endParaRPr lang="en-US" sz="2000" dirty="0"/>
          </a:p>
          <a:p>
            <a:pPr marL="285750" indent="-285750">
              <a:spcAft>
                <a:spcPts val="300"/>
              </a:spcAft>
              <a:buFont typeface="Arial" panose="020B0604020202020204" pitchFamily="34" charset="0"/>
              <a:buChar char="•"/>
            </a:pPr>
            <a:r>
              <a:rPr lang="en-US" sz="2000" dirty="0">
                <a:hlinkClick r:id="rId3" action="ppaction://hlinkfile"/>
              </a:rPr>
              <a:t>Acceptable and Unacceptable Interview Questions</a:t>
            </a:r>
            <a:endParaRPr lang="en-US" sz="2000" dirty="0"/>
          </a:p>
          <a:p>
            <a:pPr marL="285750" indent="-285750">
              <a:spcAft>
                <a:spcPts val="300"/>
              </a:spcAft>
              <a:buFont typeface="Arial" panose="020B0604020202020204" pitchFamily="34" charset="0"/>
              <a:buChar char="•"/>
            </a:pPr>
            <a:r>
              <a:rPr lang="en-US" sz="2000" dirty="0">
                <a:hlinkClick r:id="rId4" action="ppaction://hlinkfile"/>
              </a:rPr>
              <a:t>Tips for Interview Teams</a:t>
            </a:r>
            <a:endParaRPr lang="en-US" sz="2000" dirty="0"/>
          </a:p>
          <a:p>
            <a:pPr marL="285750" indent="-285750">
              <a:spcAft>
                <a:spcPts val="300"/>
              </a:spcAft>
              <a:buFont typeface="Arial" panose="020B0604020202020204" pitchFamily="34" charset="0"/>
              <a:buChar char="•"/>
            </a:pPr>
            <a:r>
              <a:rPr lang="en-US" sz="2000" dirty="0">
                <a:hlinkClick r:id="rId5" action="ppaction://hlinkfile"/>
              </a:rPr>
              <a:t>How to Take Notes</a:t>
            </a:r>
            <a:endParaRPr lang="en-US" sz="2000" dirty="0"/>
          </a:p>
          <a:p>
            <a:pPr marL="285750" indent="-285750">
              <a:spcAft>
                <a:spcPts val="300"/>
              </a:spcAft>
              <a:buFont typeface="Arial" panose="020B0604020202020204" pitchFamily="34" charset="0"/>
              <a:buChar char="•"/>
            </a:pPr>
            <a:r>
              <a:rPr lang="en-US" sz="2000" dirty="0">
                <a:hlinkClick r:id="rId6" action="ppaction://hlinkfile"/>
              </a:rPr>
              <a:t>What is Interview Bias and How to Avoid It</a:t>
            </a:r>
            <a:endParaRPr lang="en-US" sz="2000" dirty="0"/>
          </a:p>
        </p:txBody>
      </p:sp>
      <p:sp>
        <p:nvSpPr>
          <p:cNvPr id="5" name="TextBox 4">
            <a:extLst>
              <a:ext uri="{FF2B5EF4-FFF2-40B4-BE49-F238E27FC236}">
                <a16:creationId xmlns:a16="http://schemas.microsoft.com/office/drawing/2014/main" id="{CFD6BF35-73E2-D278-07D8-3F0E55928CBB}"/>
              </a:ext>
            </a:extLst>
          </p:cNvPr>
          <p:cNvSpPr txBox="1"/>
          <p:nvPr/>
        </p:nvSpPr>
        <p:spPr>
          <a:xfrm>
            <a:off x="6053450" y="5433558"/>
            <a:ext cx="2861950" cy="369332"/>
          </a:xfrm>
          <a:prstGeom prst="rect">
            <a:avLst/>
          </a:prstGeom>
          <a:noFill/>
        </p:spPr>
        <p:txBody>
          <a:bodyPr wrap="square" rtlCol="0">
            <a:spAutoFit/>
          </a:bodyPr>
          <a:lstStyle/>
          <a:p>
            <a:r>
              <a:rPr lang="en-US" dirty="0"/>
              <a:t>To advance to the next slide</a:t>
            </a:r>
          </a:p>
        </p:txBody>
      </p:sp>
      <p:pic>
        <p:nvPicPr>
          <p:cNvPr id="2" name="Picture 1">
            <a:extLst>
              <a:ext uri="{FF2B5EF4-FFF2-40B4-BE49-F238E27FC236}">
                <a16:creationId xmlns:a16="http://schemas.microsoft.com/office/drawing/2014/main" id="{A57456B3-536F-9B4B-89B5-4C5949B22BD4}"/>
              </a:ext>
            </a:extLst>
          </p:cNvPr>
          <p:cNvPicPr>
            <a:picLocks noChangeAspect="1"/>
          </p:cNvPicPr>
          <p:nvPr/>
        </p:nvPicPr>
        <p:blipFill>
          <a:blip r:embed="rId7"/>
          <a:stretch>
            <a:fillRect/>
          </a:stretch>
        </p:blipFill>
        <p:spPr>
          <a:xfrm>
            <a:off x="6053450" y="4563335"/>
            <a:ext cx="2861950" cy="770081"/>
          </a:xfrm>
          <a:prstGeom prst="rect">
            <a:avLst/>
          </a:prstGeom>
        </p:spPr>
      </p:pic>
      <p:sp>
        <p:nvSpPr>
          <p:cNvPr id="3" name="Action Button: Blank 2">
            <a:hlinkClick r:id="" action="ppaction://hlinkshowjump?jump=nextslide" highlightClick="1"/>
            <a:extLst>
              <a:ext uri="{FF2B5EF4-FFF2-40B4-BE49-F238E27FC236}">
                <a16:creationId xmlns:a16="http://schemas.microsoft.com/office/drawing/2014/main" id="{69FD1CF3-F853-40E7-6EB5-787DB47942FF}"/>
              </a:ext>
            </a:extLst>
          </p:cNvPr>
          <p:cNvSpPr/>
          <p:nvPr/>
        </p:nvSpPr>
        <p:spPr>
          <a:xfrm>
            <a:off x="5958673" y="4476167"/>
            <a:ext cx="2956727" cy="857250"/>
          </a:xfrm>
          <a:prstGeom prst="actionButtonBlank">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48169319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152400" y="450942"/>
            <a:ext cx="8229600" cy="857250"/>
          </a:xfrm>
        </p:spPr>
        <p:txBody>
          <a:bodyPr>
            <a:normAutofit/>
          </a:bodyPr>
          <a:lstStyle/>
          <a:p>
            <a:r>
              <a:rPr lang="en-US" dirty="0"/>
              <a:t>Interview</a:t>
            </a:r>
            <a:r>
              <a:rPr lang="en-US" sz="2400" b="1" dirty="0">
                <a:solidFill>
                  <a:schemeClr val="tx2">
                    <a:lumMod val="60000"/>
                    <a:lumOff val="40000"/>
                  </a:schemeClr>
                </a:solidFill>
              </a:rPr>
              <a:t> </a:t>
            </a:r>
            <a:r>
              <a:rPr lang="en-US" dirty="0"/>
              <a:t>Skills Training Videos</a:t>
            </a:r>
          </a:p>
        </p:txBody>
      </p:sp>
      <p:sp>
        <p:nvSpPr>
          <p:cNvPr id="5" name="Rectangle 4"/>
          <p:cNvSpPr/>
          <p:nvPr/>
        </p:nvSpPr>
        <p:spPr>
          <a:xfrm>
            <a:off x="152400" y="1157757"/>
            <a:ext cx="8915400" cy="4278094"/>
          </a:xfrm>
          <a:prstGeom prst="rect">
            <a:avLst/>
          </a:prstGeom>
        </p:spPr>
        <p:txBody>
          <a:bodyPr wrap="square">
            <a:spAutoFit/>
          </a:bodyPr>
          <a:lstStyle/>
          <a:p>
            <a:r>
              <a:rPr lang="en-US" sz="1600" dirty="0"/>
              <a:t>The goal of any interview is to make the right hiring decision and avoid costly mistakes.  To do this managers must set aside any bias, ask behavioral style interview questions to predict future performance, and keep questions on a legally safe path.  </a:t>
            </a:r>
          </a:p>
          <a:p>
            <a:endParaRPr lang="en-US" sz="1600" dirty="0"/>
          </a:p>
          <a:p>
            <a:r>
              <a:rPr lang="en-US" sz="1600" dirty="0"/>
              <a:t>Both the experienced and novice interviewer will benefit from watching the </a:t>
            </a:r>
            <a:r>
              <a:rPr lang="en-US" sz="1600" b="1" dirty="0"/>
              <a:t>training videos listed below</a:t>
            </a:r>
            <a:r>
              <a:rPr lang="en-US" sz="1600" dirty="0"/>
              <a:t>.  These videos will walk you through the entire interview process and will provide you with the techniques you will be able to use in your next interview. </a:t>
            </a:r>
          </a:p>
          <a:p>
            <a:endParaRPr lang="en-US" sz="1600" dirty="0"/>
          </a:p>
          <a:p>
            <a:pPr lvl="4"/>
            <a:r>
              <a:rPr lang="en-US" sz="1600" b="1" u="sng" dirty="0"/>
              <a:t>Click on links below to view Interview Training Videos</a:t>
            </a:r>
          </a:p>
          <a:p>
            <a:pPr marL="2057400" lvl="4" indent="-228600">
              <a:buFont typeface="+mj-lt"/>
              <a:buAutoNum type="arabicPeriod"/>
            </a:pPr>
            <a:r>
              <a:rPr lang="en-US" sz="1600" dirty="0">
                <a:hlinkClick r:id="rId3"/>
              </a:rPr>
              <a:t>Interviewing Introduction </a:t>
            </a:r>
            <a:r>
              <a:rPr lang="en-US" sz="1600" dirty="0"/>
              <a:t>(4:26)</a:t>
            </a:r>
          </a:p>
          <a:p>
            <a:pPr marL="2057400" lvl="4" indent="-228600">
              <a:buFont typeface="+mj-lt"/>
              <a:buAutoNum type="arabicPeriod"/>
            </a:pPr>
            <a:r>
              <a:rPr lang="en-US" sz="1600" dirty="0">
                <a:hlinkClick r:id="rId4"/>
              </a:rPr>
              <a:t>Interviewing Importance </a:t>
            </a:r>
            <a:r>
              <a:rPr lang="en-US" sz="1600" dirty="0"/>
              <a:t>(1:36)                 </a:t>
            </a:r>
          </a:p>
          <a:p>
            <a:pPr marL="2057400" lvl="4" indent="-228600">
              <a:buFont typeface="+mj-lt"/>
              <a:buAutoNum type="arabicPeriod"/>
            </a:pPr>
            <a:r>
              <a:rPr lang="en-US" sz="1600" dirty="0">
                <a:hlinkClick r:id="rId5"/>
              </a:rPr>
              <a:t>Interview Preparation </a:t>
            </a:r>
            <a:r>
              <a:rPr lang="en-US" sz="1600" dirty="0"/>
              <a:t>(4:46)                       </a:t>
            </a:r>
          </a:p>
          <a:p>
            <a:pPr marL="2057400" lvl="4" indent="-228600">
              <a:buFont typeface="+mj-lt"/>
              <a:buAutoNum type="arabicPeriod"/>
            </a:pPr>
            <a:r>
              <a:rPr lang="en-US" sz="1600" dirty="0">
                <a:hlinkClick r:id="rId6"/>
              </a:rPr>
              <a:t>Interviewing Session 1 </a:t>
            </a:r>
            <a:r>
              <a:rPr lang="en-US" sz="1600" dirty="0"/>
              <a:t>(2:46)                      </a:t>
            </a:r>
          </a:p>
          <a:p>
            <a:pPr marL="2057400" lvl="4" indent="-228600">
              <a:buFont typeface="+mj-lt"/>
              <a:buAutoNum type="arabicPeriod"/>
            </a:pPr>
            <a:r>
              <a:rPr lang="en-US" sz="1600" dirty="0">
                <a:hlinkClick r:id="rId7"/>
              </a:rPr>
              <a:t>Interviewing Session 2   </a:t>
            </a:r>
            <a:r>
              <a:rPr lang="en-US" sz="1600" dirty="0"/>
              <a:t>(4:39)                    </a:t>
            </a:r>
          </a:p>
          <a:p>
            <a:pPr marL="2057400" lvl="4" indent="-228600">
              <a:buFont typeface="+mj-lt"/>
              <a:buAutoNum type="arabicPeriod"/>
            </a:pPr>
            <a:r>
              <a:rPr lang="en-US" sz="1600" dirty="0">
                <a:hlinkClick r:id="rId8"/>
              </a:rPr>
              <a:t>Interviewing Session 3   </a:t>
            </a:r>
            <a:r>
              <a:rPr lang="en-US" sz="1600" dirty="0"/>
              <a:t>(1:45)    </a:t>
            </a:r>
          </a:p>
          <a:p>
            <a:pPr marL="2057400" lvl="4" indent="-228600">
              <a:buFont typeface="+mj-lt"/>
              <a:buAutoNum type="arabicPeriod"/>
            </a:pPr>
            <a:r>
              <a:rPr lang="en-US" sz="1600" dirty="0">
                <a:hlinkClick r:id="rId9"/>
              </a:rPr>
              <a:t>Post Interview   </a:t>
            </a:r>
            <a:r>
              <a:rPr lang="en-US" sz="1600" dirty="0"/>
              <a:t>(0:53)    </a:t>
            </a:r>
          </a:p>
          <a:p>
            <a:r>
              <a:rPr lang="en-US" sz="1600" dirty="0"/>
              <a:t> </a:t>
            </a:r>
          </a:p>
        </p:txBody>
      </p:sp>
      <p:pic>
        <p:nvPicPr>
          <p:cNvPr id="1028" name="Picture 4"/>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296247" y="3157739"/>
            <a:ext cx="1621191" cy="164306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TextBox 6">
            <a:extLst>
              <a:ext uri="{FF2B5EF4-FFF2-40B4-BE49-F238E27FC236}">
                <a16:creationId xmlns:a16="http://schemas.microsoft.com/office/drawing/2014/main" id="{223A37D7-6DFD-B164-8CAB-C65D80E74EE1}"/>
              </a:ext>
            </a:extLst>
          </p:cNvPr>
          <p:cNvSpPr txBox="1"/>
          <p:nvPr/>
        </p:nvSpPr>
        <p:spPr>
          <a:xfrm>
            <a:off x="6091550" y="5455816"/>
            <a:ext cx="2861950" cy="369332"/>
          </a:xfrm>
          <a:prstGeom prst="rect">
            <a:avLst/>
          </a:prstGeom>
          <a:noFill/>
        </p:spPr>
        <p:txBody>
          <a:bodyPr wrap="square" rtlCol="0">
            <a:spAutoFit/>
          </a:bodyPr>
          <a:lstStyle/>
          <a:p>
            <a:r>
              <a:rPr lang="en-US" dirty="0"/>
              <a:t>To advance to the next slide</a:t>
            </a:r>
          </a:p>
        </p:txBody>
      </p:sp>
      <p:pic>
        <p:nvPicPr>
          <p:cNvPr id="6" name="Picture 5">
            <a:extLst>
              <a:ext uri="{FF2B5EF4-FFF2-40B4-BE49-F238E27FC236}">
                <a16:creationId xmlns:a16="http://schemas.microsoft.com/office/drawing/2014/main" id="{B5F236DC-8B6F-891B-F56E-14CFB2E8C8F1}"/>
              </a:ext>
            </a:extLst>
          </p:cNvPr>
          <p:cNvPicPr>
            <a:picLocks noChangeAspect="1"/>
          </p:cNvPicPr>
          <p:nvPr/>
        </p:nvPicPr>
        <p:blipFill>
          <a:blip r:embed="rId11"/>
          <a:stretch>
            <a:fillRect/>
          </a:stretch>
        </p:blipFill>
        <p:spPr>
          <a:xfrm>
            <a:off x="6053450" y="4563335"/>
            <a:ext cx="2861950" cy="770081"/>
          </a:xfrm>
          <a:prstGeom prst="rect">
            <a:avLst/>
          </a:prstGeom>
        </p:spPr>
      </p:pic>
      <p:sp>
        <p:nvSpPr>
          <p:cNvPr id="2" name="Action Button: Blank 1">
            <a:hlinkClick r:id="" action="ppaction://hlinkshowjump?jump=nextslide" highlightClick="1"/>
            <a:extLst>
              <a:ext uri="{FF2B5EF4-FFF2-40B4-BE49-F238E27FC236}">
                <a16:creationId xmlns:a16="http://schemas.microsoft.com/office/drawing/2014/main" id="{24C47AEE-B4D3-A80B-8C73-E49CAECC662B}"/>
              </a:ext>
            </a:extLst>
          </p:cNvPr>
          <p:cNvSpPr/>
          <p:nvPr/>
        </p:nvSpPr>
        <p:spPr>
          <a:xfrm>
            <a:off x="6015350" y="4440935"/>
            <a:ext cx="2938150" cy="923331"/>
          </a:xfrm>
          <a:prstGeom prst="actionButtonBlank">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52278024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4"/>
          <p:cNvSpPr>
            <a:spLocks noGrp="1"/>
          </p:cNvSpPr>
          <p:nvPr>
            <p:ph type="title"/>
          </p:nvPr>
        </p:nvSpPr>
        <p:spPr>
          <a:xfrm>
            <a:off x="457200" y="1063229"/>
            <a:ext cx="8229600" cy="857250"/>
          </a:xfrm>
        </p:spPr>
        <p:txBody>
          <a:bodyPr>
            <a:normAutofit/>
          </a:bodyPr>
          <a:lstStyle/>
          <a:p>
            <a:r>
              <a:rPr lang="en-US" sz="4400" dirty="0"/>
              <a:t>The End</a:t>
            </a:r>
          </a:p>
        </p:txBody>
      </p:sp>
      <p:sp>
        <p:nvSpPr>
          <p:cNvPr id="3" name="TextBox 2"/>
          <p:cNvSpPr txBox="1"/>
          <p:nvPr/>
        </p:nvSpPr>
        <p:spPr>
          <a:xfrm>
            <a:off x="423863" y="2007811"/>
            <a:ext cx="8153400" cy="1200329"/>
          </a:xfrm>
          <a:prstGeom prst="rect">
            <a:avLst/>
          </a:prstGeom>
          <a:noFill/>
        </p:spPr>
        <p:txBody>
          <a:bodyPr wrap="square" rtlCol="0">
            <a:spAutoFit/>
          </a:bodyPr>
          <a:lstStyle/>
          <a:p>
            <a:r>
              <a:rPr lang="en-US" sz="2400" dirty="0"/>
              <a:t>We hope you have enjoyed this brief introduction to Structured Behavioral Interviewing</a:t>
            </a:r>
          </a:p>
          <a:p>
            <a:endParaRPr lang="en-US" sz="2400"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556409" y="5257800"/>
            <a:ext cx="1228725" cy="48825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7"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86201" y="4876801"/>
            <a:ext cx="1228725" cy="38099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8" name="Picture 7">
            <a:extLst>
              <a:ext uri="{FF2B5EF4-FFF2-40B4-BE49-F238E27FC236}">
                <a16:creationId xmlns:a16="http://schemas.microsoft.com/office/drawing/2014/main" id="{E673D1BA-557F-B681-F8B8-55B41615926B}"/>
              </a:ext>
            </a:extLst>
          </p:cNvPr>
          <p:cNvPicPr>
            <a:picLocks noChangeAspect="1"/>
          </p:cNvPicPr>
          <p:nvPr/>
        </p:nvPicPr>
        <p:blipFill>
          <a:blip r:embed="rId3"/>
          <a:stretch>
            <a:fillRect/>
          </a:stretch>
        </p:blipFill>
        <p:spPr>
          <a:xfrm>
            <a:off x="4033156" y="3208140"/>
            <a:ext cx="1806977" cy="1793472"/>
          </a:xfrm>
          <a:prstGeom prst="rect">
            <a:avLst/>
          </a:prstGeom>
        </p:spPr>
      </p:pic>
      <p:sp>
        <p:nvSpPr>
          <p:cNvPr id="2" name="Action Button: Blank 1">
            <a:hlinkClick r:id="" action="ppaction://hlinkshowjump?jump=endshow" highlightClick="1"/>
            <a:extLst>
              <a:ext uri="{FF2B5EF4-FFF2-40B4-BE49-F238E27FC236}">
                <a16:creationId xmlns:a16="http://schemas.microsoft.com/office/drawing/2014/main" id="{47C6E60C-CE4C-5176-3547-7842135E142B}"/>
              </a:ext>
            </a:extLst>
          </p:cNvPr>
          <p:cNvSpPr/>
          <p:nvPr/>
        </p:nvSpPr>
        <p:spPr>
          <a:xfrm>
            <a:off x="3886200" y="3088266"/>
            <a:ext cx="2100891" cy="2085188"/>
          </a:xfrm>
          <a:prstGeom prst="actionButtonBlank">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95962693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theme/theme1.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3859</TotalTime>
  <Words>2408</Words>
  <Application>Microsoft Office PowerPoint</Application>
  <PresentationFormat>On-screen Show (4:3)</PresentationFormat>
  <Paragraphs>327</Paragraphs>
  <Slides>43</Slides>
  <Notes>1</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43</vt:i4>
      </vt:variant>
    </vt:vector>
  </HeadingPairs>
  <TitlesOfParts>
    <vt:vector size="50" baseType="lpstr">
      <vt:lpstr>Arial</vt:lpstr>
      <vt:lpstr>Calibri</vt:lpstr>
      <vt:lpstr>Calibri Light</vt:lpstr>
      <vt:lpstr>Times New Roman</vt:lpstr>
      <vt:lpstr>Times New Roman MT Std</vt:lpstr>
      <vt:lpstr>Wingdings</vt:lpstr>
      <vt:lpstr>Custom Design</vt:lpstr>
      <vt:lpstr>PowerPoint Presentation</vt:lpstr>
      <vt:lpstr>PowerPoint Presentation</vt:lpstr>
      <vt:lpstr>4 Common Hiring Errors</vt:lpstr>
      <vt:lpstr>What are Structured Interviews and why use them?</vt:lpstr>
      <vt:lpstr>Comparison of Structured and Unstructured Interviews</vt:lpstr>
      <vt:lpstr>Quick Quiz</vt:lpstr>
      <vt:lpstr>PowerPoint Presentation</vt:lpstr>
      <vt:lpstr>PowerPoint Presentation</vt:lpstr>
      <vt:lpstr>Interviews can be legally challenged!!</vt:lpstr>
      <vt:lpstr>Why Might an Interview be Legally Challenged?</vt:lpstr>
      <vt:lpstr>Discrimination Challenges</vt:lpstr>
      <vt:lpstr>Quick Quiz</vt:lpstr>
      <vt:lpstr>PowerPoint Presentation</vt:lpstr>
      <vt:lpstr>PowerPoint Presentation</vt:lpstr>
      <vt:lpstr>Costs of Poor Hiring Decisions</vt:lpstr>
      <vt:lpstr>Quick Quiz</vt:lpstr>
      <vt:lpstr>PowerPoint Presentation</vt:lpstr>
      <vt:lpstr>PowerPoint Presentation</vt:lpstr>
      <vt:lpstr>Steps in Hiring Process</vt:lpstr>
      <vt:lpstr>Steps of a Job Analysis</vt:lpstr>
      <vt:lpstr>What is Job Analysis?</vt:lpstr>
      <vt:lpstr>Quick Quiz</vt:lpstr>
      <vt:lpstr>PowerPoint Presentation</vt:lpstr>
      <vt:lpstr>PowerPoint Presentation</vt:lpstr>
      <vt:lpstr>Structured Interview </vt:lpstr>
      <vt:lpstr>What is a Behavioral Response</vt:lpstr>
      <vt:lpstr>Quick Quiz</vt:lpstr>
      <vt:lpstr>PowerPoint Presentation</vt:lpstr>
      <vt:lpstr>PowerPoint Presentation</vt:lpstr>
      <vt:lpstr>Preparing for the Interview </vt:lpstr>
      <vt:lpstr>Greeting the Candidate</vt:lpstr>
      <vt:lpstr>Opening the Interview</vt:lpstr>
      <vt:lpstr>Asking Questions</vt:lpstr>
      <vt:lpstr>Effective Probing Questions</vt:lpstr>
      <vt:lpstr>Ending the Interview</vt:lpstr>
      <vt:lpstr>Scoring</vt:lpstr>
      <vt:lpstr>Consensus</vt:lpstr>
      <vt:lpstr>Quick Quiz</vt:lpstr>
      <vt:lpstr>PowerPoint Presentation</vt:lpstr>
      <vt:lpstr>PowerPoint Presentation</vt:lpstr>
      <vt:lpstr>Links</vt:lpstr>
      <vt:lpstr>Interview Skills Training Videos</vt:lpstr>
      <vt:lpstr>The End</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Presentazione di PowerPoint</dc:title>
  <dc:creator>iMac 27</dc:creator>
  <cp:lastModifiedBy>Patricia Netherton</cp:lastModifiedBy>
  <cp:revision>64</cp:revision>
  <dcterms:created xsi:type="dcterms:W3CDTF">2015-05-29T16:10:57Z</dcterms:created>
  <dcterms:modified xsi:type="dcterms:W3CDTF">2023-05-04T19:41:27Z</dcterms:modified>
</cp:coreProperties>
</file>